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48"/>
  </p:notesMasterIdLst>
  <p:sldIdLst>
    <p:sldId id="256" r:id="rId2"/>
    <p:sldId id="263" r:id="rId3"/>
    <p:sldId id="365" r:id="rId4"/>
    <p:sldId id="398" r:id="rId5"/>
    <p:sldId id="399" r:id="rId6"/>
    <p:sldId id="400" r:id="rId7"/>
    <p:sldId id="402" r:id="rId8"/>
    <p:sldId id="434" r:id="rId9"/>
    <p:sldId id="435" r:id="rId10"/>
    <p:sldId id="436" r:id="rId11"/>
    <p:sldId id="437" r:id="rId12"/>
    <p:sldId id="364" r:id="rId13"/>
    <p:sldId id="395" r:id="rId14"/>
    <p:sldId id="397" r:id="rId15"/>
    <p:sldId id="438" r:id="rId16"/>
    <p:sldId id="439" r:id="rId17"/>
    <p:sldId id="440" r:id="rId18"/>
    <p:sldId id="441" r:id="rId19"/>
    <p:sldId id="401" r:id="rId20"/>
    <p:sldId id="433" r:id="rId21"/>
    <p:sldId id="462" r:id="rId22"/>
    <p:sldId id="459" r:id="rId23"/>
    <p:sldId id="460" r:id="rId24"/>
    <p:sldId id="461" r:id="rId25"/>
    <p:sldId id="457" r:id="rId26"/>
    <p:sldId id="463" r:id="rId27"/>
    <p:sldId id="464" r:id="rId28"/>
    <p:sldId id="456" r:id="rId29"/>
    <p:sldId id="442" r:id="rId30"/>
    <p:sldId id="443" r:id="rId31"/>
    <p:sldId id="444" r:id="rId32"/>
    <p:sldId id="446" r:id="rId33"/>
    <p:sldId id="447" r:id="rId34"/>
    <p:sldId id="448" r:id="rId35"/>
    <p:sldId id="450" r:id="rId36"/>
    <p:sldId id="451" r:id="rId37"/>
    <p:sldId id="452" r:id="rId38"/>
    <p:sldId id="453" r:id="rId39"/>
    <p:sldId id="465" r:id="rId40"/>
    <p:sldId id="466" r:id="rId41"/>
    <p:sldId id="455" r:id="rId42"/>
    <p:sldId id="467" r:id="rId43"/>
    <p:sldId id="468" r:id="rId44"/>
    <p:sldId id="469" r:id="rId45"/>
    <p:sldId id="470" r:id="rId46"/>
    <p:sldId id="471"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58"/>
    <p:restoredTop sz="74537"/>
  </p:normalViewPr>
  <p:slideViewPr>
    <p:cSldViewPr snapToGrid="0">
      <p:cViewPr varScale="1">
        <p:scale>
          <a:sx n="126" d="100"/>
          <a:sy n="126" d="100"/>
        </p:scale>
        <p:origin x="378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21/3/24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41939433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A program for predicting stock market prices must learn to adapt when conditions change from boom to bust. </a:t>
            </a:r>
          </a:p>
          <a:p>
            <a:pPr marL="342900" marR="0" lvl="0" indent="-342900" algn="l" defTabSz="914400" rtl="0" eaLnBrk="1" fontAlgn="auto" latinLnBrk="0" hangingPunct="1">
              <a:lnSpc>
                <a:spcPct val="100000"/>
              </a:lnSpc>
              <a:spcBef>
                <a:spcPts val="0"/>
              </a:spcBef>
              <a:spcAft>
                <a:spcPts val="0"/>
              </a:spcAft>
              <a:buClrTx/>
              <a:buSzTx/>
              <a:buFontTx/>
              <a:buAutoNum type="arabicParenR"/>
              <a:tabLst/>
              <a:defRPr/>
            </a:pPr>
            <a:r>
              <a:rPr lang="en-US" sz="1800" dirty="0">
                <a:effectLst/>
                <a:latin typeface="NimbusRomNo9L"/>
              </a:rPr>
              <a:t>Most people are good at recognizing the faces of family members, but they do it subconsciously, so even the best programmers don’t know how to program a computer to accomplish that task, except by using machine learning algorithms. </a:t>
            </a:r>
            <a:endParaRPr lang="en-US" sz="9600" dirty="0"/>
          </a:p>
          <a:p>
            <a:pPr marL="1371600" marR="0" lvl="0" indent="-1371600" algn="l" defTabSz="914400" rtl="0" eaLnBrk="1" fontAlgn="auto" latinLnBrk="0" hangingPunct="1">
              <a:lnSpc>
                <a:spcPct val="100000"/>
              </a:lnSpc>
              <a:spcBef>
                <a:spcPts val="0"/>
              </a:spcBef>
              <a:spcAft>
                <a:spcPts val="0"/>
              </a:spcAft>
              <a:buClrTx/>
              <a:buSzTx/>
              <a:buFontTx/>
              <a:buAutoNum type="arabicParenR"/>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Tabla: </a:t>
            </a:r>
            <a:r>
              <a:rPr lang="en-US" sz="1800" dirty="0">
                <a:effectLst/>
                <a:latin typeface="CMTI9"/>
              </a:rPr>
              <a:t>Average percentage of words or characters in an email message equal to the indicated word or character. We have chosen the words and characters showing the largest difference between </a:t>
            </a:r>
            <a:r>
              <a:rPr lang="en-US" sz="1800" dirty="0">
                <a:effectLst/>
                <a:latin typeface="CMTT9"/>
              </a:rPr>
              <a:t>spam </a:t>
            </a:r>
            <a:r>
              <a:rPr lang="en-US" sz="1800" dirty="0">
                <a:effectLst/>
                <a:latin typeface="CMTI9"/>
              </a:rPr>
              <a:t>and </a:t>
            </a:r>
            <a:r>
              <a:rPr lang="en-US" sz="1800" dirty="0">
                <a:effectLst/>
                <a:latin typeface="CMTT9"/>
              </a:rPr>
              <a:t>email</a:t>
            </a:r>
            <a:r>
              <a:rPr lang="en-US" sz="1800" dirty="0">
                <a:effectLst/>
                <a:latin typeface="CMTI9"/>
              </a:rPr>
              <a:t>.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90224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antígeno</a:t>
            </a:r>
            <a:r>
              <a:rPr lang="en-US" sz="8000" dirty="0"/>
              <a:t> </a:t>
            </a:r>
            <a:r>
              <a:rPr lang="en-US" sz="8000" dirty="0" err="1"/>
              <a:t>prostático</a:t>
            </a:r>
            <a:r>
              <a:rPr lang="en-US" sz="8000" dirty="0"/>
              <a:t> </a:t>
            </a:r>
            <a:r>
              <a:rPr lang="en-US" sz="8000" dirty="0" err="1"/>
              <a:t>específico</a:t>
            </a:r>
            <a:r>
              <a:rPr lang="en-US" sz="8000" dirty="0"/>
              <a:t> o PSA es </a:t>
            </a:r>
            <a:r>
              <a:rPr lang="en-US" sz="8000" dirty="0" err="1"/>
              <a:t>una</a:t>
            </a:r>
            <a:r>
              <a:rPr lang="en-US" sz="8000" dirty="0"/>
              <a:t> </a:t>
            </a:r>
            <a:r>
              <a:rPr lang="en-US" sz="8000" dirty="0" err="1"/>
              <a:t>proteína</a:t>
            </a:r>
            <a:r>
              <a:rPr lang="en-US" sz="8000" dirty="0"/>
              <a:t> que </a:t>
            </a:r>
            <a:r>
              <a:rPr lang="en-US" sz="8000" dirty="0" err="1"/>
              <a:t>producen</a:t>
            </a:r>
            <a:r>
              <a:rPr lang="en-US" sz="8000" dirty="0"/>
              <a:t> tanto las </a:t>
            </a:r>
            <a:r>
              <a:rPr lang="en-US" sz="8000" dirty="0" err="1"/>
              <a:t>células</a:t>
            </a:r>
            <a:r>
              <a:rPr lang="en-US" sz="8000" dirty="0"/>
              <a:t> </a:t>
            </a:r>
            <a:r>
              <a:rPr lang="en-US" sz="8000" dirty="0" err="1"/>
              <a:t>normales</a:t>
            </a:r>
            <a:r>
              <a:rPr lang="en-US" sz="8000" dirty="0"/>
              <a:t> </a:t>
            </a:r>
            <a:r>
              <a:rPr lang="en-US" sz="8000" dirty="0" err="1"/>
              <a:t>como</a:t>
            </a:r>
            <a:r>
              <a:rPr lang="en-US" sz="8000" dirty="0"/>
              <a:t> las </a:t>
            </a:r>
            <a:r>
              <a:rPr lang="en-US" sz="8000" dirty="0" err="1"/>
              <a:t>células</a:t>
            </a:r>
            <a:r>
              <a:rPr lang="en-US" sz="8000" dirty="0"/>
              <a:t> </a:t>
            </a:r>
            <a:r>
              <a:rPr lang="en-US" sz="8000" dirty="0" err="1"/>
              <a:t>malignas</a:t>
            </a:r>
            <a:r>
              <a:rPr lang="en-US" sz="8000" dirty="0"/>
              <a:t> (</a:t>
            </a:r>
            <a:r>
              <a:rPr lang="en-US" sz="8000" dirty="0" err="1"/>
              <a:t>cancerosas</a:t>
            </a:r>
            <a:r>
              <a:rPr lang="en-US" sz="8000" dirty="0"/>
              <a:t>) de la </a:t>
            </a:r>
            <a:r>
              <a:rPr lang="en-US" sz="8000" dirty="0" err="1"/>
              <a:t>próstata</a:t>
            </a:r>
            <a:r>
              <a:rPr lang="en-US" sz="8000" dirty="0"/>
              <a:t>. La </a:t>
            </a:r>
            <a:r>
              <a:rPr lang="en-US" sz="8000" dirty="0" err="1"/>
              <a:t>prueba</a:t>
            </a:r>
            <a:r>
              <a:rPr lang="en-US" sz="8000" dirty="0"/>
              <a:t> del PSA se </a:t>
            </a:r>
            <a:r>
              <a:rPr lang="en-US" sz="8000" dirty="0" err="1"/>
              <a:t>usa</a:t>
            </a:r>
            <a:r>
              <a:rPr lang="en-US" sz="8000" dirty="0"/>
              <a:t> para </a:t>
            </a:r>
            <a:r>
              <a:rPr lang="en-US" sz="8000" dirty="0" err="1"/>
              <a:t>medir</a:t>
            </a:r>
            <a:r>
              <a:rPr lang="en-US" sz="8000" dirty="0"/>
              <a:t> la </a:t>
            </a:r>
            <a:r>
              <a:rPr lang="en-US" sz="8000" dirty="0" err="1"/>
              <a:t>concentración</a:t>
            </a:r>
            <a:r>
              <a:rPr lang="en-US" sz="8000" dirty="0"/>
              <a:t> del PSA </a:t>
            </a:r>
            <a:r>
              <a:rPr lang="en-US" sz="8000" dirty="0" err="1"/>
              <a:t>en</a:t>
            </a:r>
            <a:r>
              <a:rPr lang="en-US" sz="8000" dirty="0"/>
              <a:t> la </a:t>
            </a:r>
            <a:r>
              <a:rPr lang="en-US" sz="8000" dirty="0" err="1"/>
              <a:t>sangre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La </a:t>
            </a:r>
            <a:r>
              <a:rPr lang="en-US" sz="8000" dirty="0" err="1"/>
              <a:t>prostatectomía</a:t>
            </a:r>
            <a:r>
              <a:rPr lang="en-US" sz="8000" dirty="0"/>
              <a:t> radical </a:t>
            </a:r>
            <a:r>
              <a:rPr lang="en-US" sz="8000" dirty="0" err="1"/>
              <a:t>laparoscópica</a:t>
            </a:r>
            <a:r>
              <a:rPr lang="en-US" sz="8000" dirty="0"/>
              <a:t> es </a:t>
            </a:r>
            <a:r>
              <a:rPr lang="en-US" sz="8000" dirty="0" err="1"/>
              <a:t>una</a:t>
            </a:r>
            <a:r>
              <a:rPr lang="en-US" sz="8000" dirty="0"/>
              <a:t> forma de </a:t>
            </a:r>
            <a:r>
              <a:rPr lang="en-US" sz="8000" dirty="0" err="1"/>
              <a:t>prostatectomía</a:t>
            </a:r>
            <a:r>
              <a:rPr lang="en-US" sz="8000" dirty="0"/>
              <a:t> radical, </a:t>
            </a:r>
            <a:r>
              <a:rPr lang="en-US" sz="8000" dirty="0" err="1"/>
              <a:t>una</a:t>
            </a:r>
            <a:r>
              <a:rPr lang="en-US" sz="8000" dirty="0"/>
              <a:t> </a:t>
            </a:r>
            <a:r>
              <a:rPr lang="en-US" sz="8000" dirty="0" err="1"/>
              <a:t>operación</a:t>
            </a:r>
            <a:r>
              <a:rPr lang="en-US" sz="8000" dirty="0"/>
              <a:t> para </a:t>
            </a:r>
            <a:r>
              <a:rPr lang="en-US" sz="8000" dirty="0" err="1"/>
              <a:t>el</a:t>
            </a:r>
            <a:r>
              <a:rPr lang="en-US" sz="8000" dirty="0"/>
              <a:t> </a:t>
            </a:r>
            <a:r>
              <a:rPr lang="en-US" sz="8000" dirty="0" err="1"/>
              <a:t>cáncer</a:t>
            </a:r>
            <a:r>
              <a:rPr lang="en-US" sz="8000" dirty="0"/>
              <a:t> de </a:t>
            </a:r>
            <a:r>
              <a:rPr lang="en-US" sz="8000" dirty="0" err="1"/>
              <a:t>próstata</a:t>
            </a:r>
            <a:r>
              <a:rPr lang="en-US" sz="8000" dirty="0"/>
              <a:t>.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2162169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3063586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1646304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15624210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2153423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10593207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16838497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35768563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3930188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816975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34222160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37315325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Buscamos que la predicción sea lo más cerca al y verdadero.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15222734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Por ejemplo, las entradas podrían ser imágenes de una cámara, cada una acompañada de una salida que diga "autobús" o "peatón", etc. Una salida como esta se llama etiqueta.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8661376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000" dirty="0"/>
              <a:t>Por ejemplo, las entradas podrían ser imágenes de una cámara, cada una acompañada de una salida que diga "autobús" o "peatón", etc. Una salida como esta se llama etiqueta. </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2838966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4494072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NimbusRomNo9L"/>
              </a:rPr>
              <a:t>the hypothesis space might be the set of polynomials of degree 3; or the set of </a:t>
            </a:r>
            <a:r>
              <a:rPr lang="en-US" sz="1800" dirty="0" err="1">
                <a:effectLst/>
                <a:latin typeface="NimbusRomNo9L"/>
              </a:rPr>
              <a:t>Javascript</a:t>
            </a:r>
            <a:r>
              <a:rPr lang="en-US" sz="1800" dirty="0">
                <a:effectLst/>
                <a:latin typeface="NimbusRomNo9L"/>
              </a:rPr>
              <a:t> functions; or the set of 3-SAT Boolean logic formulas. </a:t>
            </a: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28358816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20304279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35778108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2322713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40683252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16794252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41220159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10698261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705403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37174096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39267374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24280579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953099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1486776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3804930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1133446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73988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3531459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3/21/24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3/21/24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3/21/24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3/21/24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3/21/24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3/21/24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3/21/24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3/21/24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3/21/24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3/21/24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3/21/24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3/21/24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statacumen.com/teach/ADA2/homework/ADA2_HW_06_TasteModelSel-PSA.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www.freepik.com/free-vector/tiny-people-teacher-kids-camp-learning-english-chinese_11669362.htm#query=teaching&amp;position=11&amp;from_view=search&amp;track=sph"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43.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tiny-people-teacher-kids-camp-learning-english-chinese_11669362.htm#query=teaching&amp;position=11&amp;from_view=search&amp;track=sp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introducción a Aprendizaje automático</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10</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608902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Nos movemos mediante el gradiente de a pequeños pasos. 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718085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Aprendizaje Automático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515173" cy="3969785"/>
          </a:xfrm>
        </p:spPr>
        <p:txBody>
          <a:bodyPr>
            <a:normAutofit/>
          </a:bodyPr>
          <a:lstStyle/>
          <a:p>
            <a:pPr marL="0" indent="0">
              <a:buNone/>
            </a:pPr>
            <a:r>
              <a:rPr lang="es-ES" dirty="0"/>
              <a:t>Aprendizaje automático se entiende a:</a:t>
            </a:r>
          </a:p>
          <a:p>
            <a:pPr marL="0" indent="0">
              <a:buNone/>
            </a:pPr>
            <a:r>
              <a:rPr lang="es-ES" dirty="0"/>
              <a:t>Una computadora observa algunos datos, construye un modelo basado en estos datos, y usa el modelo como una hipótesis sobre el mundo y como una pieza de software que puede resolver problemas.</a:t>
            </a:r>
          </a:p>
          <a:p>
            <a:pPr marL="0" indent="0">
              <a:buNone/>
            </a:pPr>
            <a:r>
              <a:rPr lang="es-ES" i="1" dirty="0"/>
              <a:t>¿Pero porque queremos que una computadora aprenda? ¿Por qué no programar el modelo directamente?</a:t>
            </a:r>
          </a:p>
          <a:p>
            <a:r>
              <a:rPr lang="es-ES" i="1" dirty="0">
                <a:solidFill>
                  <a:schemeClr val="accent1">
                    <a:lumMod val="75000"/>
                  </a:schemeClr>
                </a:solidFill>
              </a:rPr>
              <a:t>No se puede anticipar todas las posibles situaciones futuras.</a:t>
            </a:r>
          </a:p>
          <a:p>
            <a:r>
              <a:rPr lang="es-ES" i="1" dirty="0">
                <a:solidFill>
                  <a:schemeClr val="accent5">
                    <a:lumMod val="75000"/>
                  </a:schemeClr>
                </a:solidFill>
              </a:rPr>
              <a:t>No se tiene idea de cómo programar una solución por uno mismo.</a:t>
            </a:r>
          </a:p>
        </p:txBody>
      </p:sp>
      <p:pic>
        <p:nvPicPr>
          <p:cNvPr id="9" name="Picture 8" descr="Cat figurine with painted face">
            <a:extLst>
              <a:ext uri="{FF2B5EF4-FFF2-40B4-BE49-F238E27FC236}">
                <a16:creationId xmlns:a16="http://schemas.microsoft.com/office/drawing/2014/main" id="{8ECEAB93-8E0E-A45A-2927-CA954EE750A4}"/>
              </a:ext>
            </a:extLst>
          </p:cNvPr>
          <p:cNvPicPr>
            <a:picLocks noChangeAspect="1"/>
          </p:cNvPicPr>
          <p:nvPr/>
        </p:nvPicPr>
        <p:blipFill rotWithShape="1">
          <a:blip r:embed="rId3"/>
          <a:srcRect l="35392" t="2038" r="7063"/>
          <a:stretch/>
        </p:blipFill>
        <p:spPr>
          <a:xfrm>
            <a:off x="7345017" y="1513996"/>
            <a:ext cx="4472610" cy="4415217"/>
          </a:xfrm>
          <a:prstGeom prst="rect">
            <a:avLst/>
          </a:prstGeom>
        </p:spPr>
      </p:pic>
    </p:spTree>
    <p:extLst>
      <p:ext uri="{BB962C8B-B14F-4D97-AF65-F5344CB8AC3E}">
        <p14:creationId xmlns:p14="http://schemas.microsoft.com/office/powerpoint/2010/main" val="2009641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El detector de SPAM es una herramienta que hoy en día damos por sentado que todo software de correo electrónico debe tener. Este problema se resuelve usando Aprendizaje Automático. </a:t>
            </a:r>
          </a:p>
          <a:p>
            <a:pPr marL="0" indent="0">
              <a:buNone/>
            </a:pPr>
            <a:r>
              <a:rPr lang="es-ES" dirty="0"/>
              <a:t>Una forma de resolverlo es analizando las palabras y signos de puntuación de los correos. Este es un problema que llamamos de </a:t>
            </a:r>
            <a:r>
              <a:rPr lang="es-ES" i="1" dirty="0"/>
              <a:t>aprendizaje supervisado</a:t>
            </a:r>
            <a:r>
              <a:rPr lang="es-ES" dirty="0"/>
              <a:t>, cuyo resultado es un indicador si el corre es SPAM o no. Esto se llama </a:t>
            </a:r>
            <a:r>
              <a:rPr lang="es-ES" i="1" dirty="0"/>
              <a:t>problema de clasificación</a:t>
            </a:r>
            <a:r>
              <a:rPr lang="es-ES" dirty="0"/>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2" cy="461665"/>
          </a:xfrm>
          <a:prstGeom prst="rect">
            <a:avLst/>
          </a:prstGeom>
          <a:noFill/>
        </p:spPr>
        <p:txBody>
          <a:bodyPr wrap="square" rtlCol="0">
            <a:spAutoFit/>
          </a:bodyPr>
          <a:lstStyle/>
          <a:p>
            <a:r>
              <a:rPr lang="es-ES_tradnl" sz="2400" dirty="0">
                <a:latin typeface="+mj-lt"/>
              </a:rPr>
              <a:t>Detección de SPAM</a:t>
            </a:r>
          </a:p>
        </p:txBody>
      </p:sp>
      <p:graphicFrame>
        <p:nvGraphicFramePr>
          <p:cNvPr id="3" name="Table 2">
            <a:extLst>
              <a:ext uri="{FF2B5EF4-FFF2-40B4-BE49-F238E27FC236}">
                <a16:creationId xmlns:a16="http://schemas.microsoft.com/office/drawing/2014/main" id="{D0482133-587F-1B4D-75BF-4A66DC802B7E}"/>
              </a:ext>
            </a:extLst>
          </p:cNvPr>
          <p:cNvGraphicFramePr>
            <a:graphicFrameLocks noGrp="1"/>
          </p:cNvGraphicFramePr>
          <p:nvPr>
            <p:extLst>
              <p:ext uri="{D42A27DB-BD31-4B8C-83A1-F6EECF244321}">
                <p14:modId xmlns:p14="http://schemas.microsoft.com/office/powerpoint/2010/main" val="2844212433"/>
              </p:ext>
            </p:extLst>
          </p:nvPr>
        </p:nvGraphicFramePr>
        <p:xfrm>
          <a:off x="1265542" y="4376031"/>
          <a:ext cx="9561450" cy="1112520"/>
        </p:xfrm>
        <a:graphic>
          <a:graphicData uri="http://schemas.openxmlformats.org/drawingml/2006/table">
            <a:tbl>
              <a:tblPr firstRow="1" bandRow="1">
                <a:tableStyleId>{69CF1AB2-1976-4502-BF36-3FF5EA218861}</a:tableStyleId>
              </a:tblPr>
              <a:tblGrid>
                <a:gridCol w="956145">
                  <a:extLst>
                    <a:ext uri="{9D8B030D-6E8A-4147-A177-3AD203B41FA5}">
                      <a16:colId xmlns:a16="http://schemas.microsoft.com/office/drawing/2014/main" val="2675899552"/>
                    </a:ext>
                  </a:extLst>
                </a:gridCol>
                <a:gridCol w="956145">
                  <a:extLst>
                    <a:ext uri="{9D8B030D-6E8A-4147-A177-3AD203B41FA5}">
                      <a16:colId xmlns:a16="http://schemas.microsoft.com/office/drawing/2014/main" val="465251719"/>
                    </a:ext>
                  </a:extLst>
                </a:gridCol>
                <a:gridCol w="956145">
                  <a:extLst>
                    <a:ext uri="{9D8B030D-6E8A-4147-A177-3AD203B41FA5}">
                      <a16:colId xmlns:a16="http://schemas.microsoft.com/office/drawing/2014/main" val="1954892321"/>
                    </a:ext>
                  </a:extLst>
                </a:gridCol>
                <a:gridCol w="956145">
                  <a:extLst>
                    <a:ext uri="{9D8B030D-6E8A-4147-A177-3AD203B41FA5}">
                      <a16:colId xmlns:a16="http://schemas.microsoft.com/office/drawing/2014/main" val="1650604409"/>
                    </a:ext>
                  </a:extLst>
                </a:gridCol>
                <a:gridCol w="956145">
                  <a:extLst>
                    <a:ext uri="{9D8B030D-6E8A-4147-A177-3AD203B41FA5}">
                      <a16:colId xmlns:a16="http://schemas.microsoft.com/office/drawing/2014/main" val="3904511517"/>
                    </a:ext>
                  </a:extLst>
                </a:gridCol>
                <a:gridCol w="956145">
                  <a:extLst>
                    <a:ext uri="{9D8B030D-6E8A-4147-A177-3AD203B41FA5}">
                      <a16:colId xmlns:a16="http://schemas.microsoft.com/office/drawing/2014/main" val="4084732011"/>
                    </a:ext>
                  </a:extLst>
                </a:gridCol>
                <a:gridCol w="956145">
                  <a:extLst>
                    <a:ext uri="{9D8B030D-6E8A-4147-A177-3AD203B41FA5}">
                      <a16:colId xmlns:a16="http://schemas.microsoft.com/office/drawing/2014/main" val="1507796073"/>
                    </a:ext>
                  </a:extLst>
                </a:gridCol>
                <a:gridCol w="956145">
                  <a:extLst>
                    <a:ext uri="{9D8B030D-6E8A-4147-A177-3AD203B41FA5}">
                      <a16:colId xmlns:a16="http://schemas.microsoft.com/office/drawing/2014/main" val="2271402263"/>
                    </a:ext>
                  </a:extLst>
                </a:gridCol>
                <a:gridCol w="956145">
                  <a:extLst>
                    <a:ext uri="{9D8B030D-6E8A-4147-A177-3AD203B41FA5}">
                      <a16:colId xmlns:a16="http://schemas.microsoft.com/office/drawing/2014/main" val="2718095079"/>
                    </a:ext>
                  </a:extLst>
                </a:gridCol>
                <a:gridCol w="956145">
                  <a:extLst>
                    <a:ext uri="{9D8B030D-6E8A-4147-A177-3AD203B41FA5}">
                      <a16:colId xmlns:a16="http://schemas.microsoft.com/office/drawing/2014/main" val="2616744764"/>
                    </a:ext>
                  </a:extLst>
                </a:gridCol>
              </a:tblGrid>
              <a:tr h="370840">
                <a:tc>
                  <a:txBody>
                    <a:bodyPr/>
                    <a:lstStyle/>
                    <a:p>
                      <a:endParaRPr lang="es-ES_tradnl" dirty="0"/>
                    </a:p>
                  </a:txBody>
                  <a:tcPr/>
                </a:tc>
                <a:tc>
                  <a:txBody>
                    <a:bodyPr/>
                    <a:lstStyle/>
                    <a:p>
                      <a:pPr algn="ctr"/>
                      <a:r>
                        <a:rPr lang="es-ES_tradnl" dirty="0" err="1"/>
                        <a:t>george</a:t>
                      </a:r>
                      <a:endParaRPr lang="es-ES_tradnl" dirty="0"/>
                    </a:p>
                  </a:txBody>
                  <a:tcPr/>
                </a:tc>
                <a:tc>
                  <a:txBody>
                    <a:bodyPr/>
                    <a:lstStyle/>
                    <a:p>
                      <a:pPr algn="ctr"/>
                      <a:r>
                        <a:rPr lang="es-ES_tradnl" dirty="0" err="1"/>
                        <a:t>you</a:t>
                      </a:r>
                      <a:endParaRPr lang="es-ES_tradnl" dirty="0"/>
                    </a:p>
                  </a:txBody>
                  <a:tcPr/>
                </a:tc>
                <a:tc>
                  <a:txBody>
                    <a:bodyPr/>
                    <a:lstStyle/>
                    <a:p>
                      <a:pPr algn="ctr"/>
                      <a:r>
                        <a:rPr lang="es-ES_tradnl" dirty="0" err="1"/>
                        <a:t>your</a:t>
                      </a:r>
                      <a:endParaRPr lang="es-ES_tradnl" dirty="0"/>
                    </a:p>
                  </a:txBody>
                  <a:tcPr/>
                </a:tc>
                <a:tc>
                  <a:txBody>
                    <a:bodyPr/>
                    <a:lstStyle/>
                    <a:p>
                      <a:pPr algn="ctr"/>
                      <a:r>
                        <a:rPr lang="es-ES_tradnl" dirty="0"/>
                        <a:t>hp</a:t>
                      </a:r>
                    </a:p>
                  </a:txBody>
                  <a:tcPr/>
                </a:tc>
                <a:tc>
                  <a:txBody>
                    <a:bodyPr/>
                    <a:lstStyle/>
                    <a:p>
                      <a:pPr algn="ctr"/>
                      <a:r>
                        <a:rPr lang="es-ES_tradnl" dirty="0"/>
                        <a:t>free</a:t>
                      </a:r>
                    </a:p>
                  </a:txBody>
                  <a:tcPr/>
                </a:tc>
                <a:tc>
                  <a:txBody>
                    <a:bodyPr/>
                    <a:lstStyle/>
                    <a:p>
                      <a:pPr algn="ctr"/>
                      <a:r>
                        <a:rPr lang="es-ES_tradnl" dirty="0" err="1"/>
                        <a:t>hpl</a:t>
                      </a:r>
                      <a:endParaRPr lang="es-ES_tradnl" dirty="0"/>
                    </a:p>
                  </a:txBody>
                  <a:tcPr/>
                </a:tc>
                <a:tc>
                  <a:txBody>
                    <a:bodyPr/>
                    <a:lstStyle/>
                    <a:p>
                      <a:pPr algn="ctr"/>
                      <a:r>
                        <a:rPr lang="es-ES_tradnl" dirty="0"/>
                        <a:t>!</a:t>
                      </a:r>
                    </a:p>
                  </a:txBody>
                  <a:tcPr/>
                </a:tc>
                <a:tc>
                  <a:txBody>
                    <a:bodyPr/>
                    <a:lstStyle/>
                    <a:p>
                      <a:pPr algn="ctr"/>
                      <a:r>
                        <a:rPr lang="es-ES_tradnl" dirty="0" err="1"/>
                        <a:t>our</a:t>
                      </a:r>
                      <a:endParaRPr lang="es-ES_tradnl" dirty="0"/>
                    </a:p>
                  </a:txBody>
                  <a:tcPr/>
                </a:tc>
                <a:tc>
                  <a:txBody>
                    <a:bodyPr/>
                    <a:lstStyle/>
                    <a:p>
                      <a:pPr algn="ctr"/>
                      <a:r>
                        <a:rPr lang="es-ES_tradnl" dirty="0"/>
                        <a:t>re</a:t>
                      </a:r>
                    </a:p>
                  </a:txBody>
                  <a:tcPr/>
                </a:tc>
                <a:extLst>
                  <a:ext uri="{0D108BD9-81ED-4DB2-BD59-A6C34878D82A}">
                    <a16:rowId xmlns:a16="http://schemas.microsoft.com/office/drawing/2014/main" val="1842857222"/>
                  </a:ext>
                </a:extLst>
              </a:tr>
              <a:tr h="370840">
                <a:tc>
                  <a:txBody>
                    <a:bodyPr/>
                    <a:lstStyle/>
                    <a:p>
                      <a:r>
                        <a:rPr lang="es-ES_tradnl" b="1" i="1" dirty="0"/>
                        <a:t>Spam</a:t>
                      </a:r>
                    </a:p>
                  </a:txBody>
                  <a:tcPr/>
                </a:tc>
                <a:tc>
                  <a:txBody>
                    <a:bodyPr/>
                    <a:lstStyle/>
                    <a:p>
                      <a:pPr algn="ctr"/>
                      <a:r>
                        <a:rPr lang="es-ES_tradnl" dirty="0"/>
                        <a:t>0.00</a:t>
                      </a:r>
                    </a:p>
                  </a:txBody>
                  <a:tcPr/>
                </a:tc>
                <a:tc>
                  <a:txBody>
                    <a:bodyPr/>
                    <a:lstStyle/>
                    <a:p>
                      <a:pPr algn="ctr"/>
                      <a:r>
                        <a:rPr lang="es-ES_tradnl" dirty="0"/>
                        <a:t>2.26</a:t>
                      </a:r>
                    </a:p>
                  </a:txBody>
                  <a:tcPr/>
                </a:tc>
                <a:tc>
                  <a:txBody>
                    <a:bodyPr/>
                    <a:lstStyle/>
                    <a:p>
                      <a:pPr algn="ctr"/>
                      <a:r>
                        <a:rPr lang="es-ES_tradnl" dirty="0"/>
                        <a:t>1.38</a:t>
                      </a:r>
                    </a:p>
                  </a:txBody>
                  <a:tcPr/>
                </a:tc>
                <a:tc>
                  <a:txBody>
                    <a:bodyPr/>
                    <a:lstStyle/>
                    <a:p>
                      <a:pPr algn="ctr"/>
                      <a:r>
                        <a:rPr lang="es-ES_tradnl" dirty="0"/>
                        <a:t>0.02</a:t>
                      </a:r>
                    </a:p>
                  </a:txBody>
                  <a:tcPr/>
                </a:tc>
                <a:tc>
                  <a:txBody>
                    <a:bodyPr/>
                    <a:lstStyle/>
                    <a:p>
                      <a:pPr algn="ctr"/>
                      <a:r>
                        <a:rPr lang="es-ES_tradnl" dirty="0"/>
                        <a:t>0.52</a:t>
                      </a:r>
                    </a:p>
                  </a:txBody>
                  <a:tcPr/>
                </a:tc>
                <a:tc>
                  <a:txBody>
                    <a:bodyPr/>
                    <a:lstStyle/>
                    <a:p>
                      <a:pPr algn="ctr"/>
                      <a:r>
                        <a:rPr lang="es-ES_tradnl" dirty="0"/>
                        <a:t>0.01</a:t>
                      </a:r>
                    </a:p>
                  </a:txBody>
                  <a:tcPr/>
                </a:tc>
                <a:tc>
                  <a:txBody>
                    <a:bodyPr/>
                    <a:lstStyle/>
                    <a:p>
                      <a:pPr algn="ctr"/>
                      <a:r>
                        <a:rPr lang="es-ES_tradnl" dirty="0"/>
                        <a:t>0.51</a:t>
                      </a:r>
                    </a:p>
                  </a:txBody>
                  <a:tcPr/>
                </a:tc>
                <a:tc>
                  <a:txBody>
                    <a:bodyPr/>
                    <a:lstStyle/>
                    <a:p>
                      <a:pPr algn="ctr"/>
                      <a:r>
                        <a:rPr lang="es-ES_tradnl" dirty="0"/>
                        <a:t>0.51</a:t>
                      </a:r>
                    </a:p>
                  </a:txBody>
                  <a:tcPr/>
                </a:tc>
                <a:tc>
                  <a:txBody>
                    <a:bodyPr/>
                    <a:lstStyle/>
                    <a:p>
                      <a:pPr algn="ctr"/>
                      <a:r>
                        <a:rPr lang="es-ES_tradnl" dirty="0"/>
                        <a:t>0.13</a:t>
                      </a:r>
                    </a:p>
                  </a:txBody>
                  <a:tcPr/>
                </a:tc>
                <a:extLst>
                  <a:ext uri="{0D108BD9-81ED-4DB2-BD59-A6C34878D82A}">
                    <a16:rowId xmlns:a16="http://schemas.microsoft.com/office/drawing/2014/main" val="3097682559"/>
                  </a:ext>
                </a:extLst>
              </a:tr>
              <a:tr h="370840">
                <a:tc>
                  <a:txBody>
                    <a:bodyPr/>
                    <a:lstStyle/>
                    <a:p>
                      <a:r>
                        <a:rPr lang="es-ES_tradnl" b="1" i="1" dirty="0"/>
                        <a:t>Email</a:t>
                      </a:r>
                    </a:p>
                  </a:txBody>
                  <a:tcPr/>
                </a:tc>
                <a:tc>
                  <a:txBody>
                    <a:bodyPr/>
                    <a:lstStyle/>
                    <a:p>
                      <a:pPr algn="ctr"/>
                      <a:r>
                        <a:rPr lang="es-ES_tradnl" dirty="0"/>
                        <a:t>1.27</a:t>
                      </a:r>
                    </a:p>
                  </a:txBody>
                  <a:tcPr/>
                </a:tc>
                <a:tc>
                  <a:txBody>
                    <a:bodyPr/>
                    <a:lstStyle/>
                    <a:p>
                      <a:pPr algn="ctr"/>
                      <a:r>
                        <a:rPr lang="es-ES_tradnl" dirty="0"/>
                        <a:t>1.27</a:t>
                      </a:r>
                    </a:p>
                  </a:txBody>
                  <a:tcPr/>
                </a:tc>
                <a:tc>
                  <a:txBody>
                    <a:bodyPr/>
                    <a:lstStyle/>
                    <a:p>
                      <a:pPr algn="ctr"/>
                      <a:r>
                        <a:rPr lang="es-ES_tradnl" dirty="0"/>
                        <a:t>0.44</a:t>
                      </a:r>
                    </a:p>
                  </a:txBody>
                  <a:tcPr/>
                </a:tc>
                <a:tc>
                  <a:txBody>
                    <a:bodyPr/>
                    <a:lstStyle/>
                    <a:p>
                      <a:pPr algn="ctr"/>
                      <a:r>
                        <a:rPr lang="es-ES_tradnl" dirty="0"/>
                        <a:t>0.90</a:t>
                      </a:r>
                    </a:p>
                  </a:txBody>
                  <a:tcPr/>
                </a:tc>
                <a:tc>
                  <a:txBody>
                    <a:bodyPr/>
                    <a:lstStyle/>
                    <a:p>
                      <a:pPr algn="ctr"/>
                      <a:r>
                        <a:rPr lang="es-ES_tradnl" dirty="0"/>
                        <a:t>0.07</a:t>
                      </a:r>
                    </a:p>
                  </a:txBody>
                  <a:tcPr/>
                </a:tc>
                <a:tc>
                  <a:txBody>
                    <a:bodyPr/>
                    <a:lstStyle/>
                    <a:p>
                      <a:pPr algn="ctr"/>
                      <a:r>
                        <a:rPr lang="es-ES_tradnl" dirty="0"/>
                        <a:t>0.43</a:t>
                      </a:r>
                    </a:p>
                  </a:txBody>
                  <a:tcPr/>
                </a:tc>
                <a:tc>
                  <a:txBody>
                    <a:bodyPr/>
                    <a:lstStyle/>
                    <a:p>
                      <a:pPr algn="ctr"/>
                      <a:r>
                        <a:rPr lang="es-ES_tradnl" dirty="0"/>
                        <a:t>0.11</a:t>
                      </a:r>
                    </a:p>
                  </a:txBody>
                  <a:tcPr/>
                </a:tc>
                <a:tc>
                  <a:txBody>
                    <a:bodyPr/>
                    <a:lstStyle/>
                    <a:p>
                      <a:pPr algn="ctr"/>
                      <a:r>
                        <a:rPr lang="es-ES_tradnl" dirty="0"/>
                        <a:t>0.18</a:t>
                      </a:r>
                    </a:p>
                  </a:txBody>
                  <a:tcPr/>
                </a:tc>
                <a:tc>
                  <a:txBody>
                    <a:bodyPr/>
                    <a:lstStyle/>
                    <a:p>
                      <a:pPr algn="ctr"/>
                      <a:r>
                        <a:rPr lang="es-ES_tradnl" dirty="0"/>
                        <a:t>0.42</a:t>
                      </a:r>
                    </a:p>
                  </a:txBody>
                  <a:tcPr/>
                </a:tc>
                <a:extLst>
                  <a:ext uri="{0D108BD9-81ED-4DB2-BD59-A6C34878D82A}">
                    <a16:rowId xmlns:a16="http://schemas.microsoft.com/office/drawing/2014/main" val="3329429038"/>
                  </a:ext>
                </a:extLst>
              </a:tr>
            </a:tbl>
          </a:graphicData>
        </a:graphic>
      </p:graphicFrame>
    </p:spTree>
    <p:extLst>
      <p:ext uri="{BB962C8B-B14F-4D97-AF65-F5344CB8AC3E}">
        <p14:creationId xmlns:p14="http://schemas.microsoft.com/office/powerpoint/2010/main" val="93621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El detector de SPAM es una herramienta que hoy en día damos por sentado que todo software de correo electrónico debe tener. Este problema se resuelve usando Aprendizaje Automático. </a:t>
            </a:r>
          </a:p>
          <a:p>
            <a:pPr marL="0" indent="0">
              <a:buNone/>
            </a:pPr>
            <a:r>
              <a:rPr lang="es-ES" dirty="0"/>
              <a:t>En este problema no todo error al predecir es lo mismo. </a:t>
            </a:r>
            <a:r>
              <a:rPr lang="es-ES" b="1" i="1" dirty="0">
                <a:solidFill>
                  <a:srgbClr val="C00000"/>
                </a:solidFill>
              </a:rPr>
              <a:t>Queremos evitar filtrar el buen correo electrónico</a:t>
            </a:r>
            <a:r>
              <a:rPr lang="es-ES" dirty="0"/>
              <a:t>, mientras que dejar pasar el spam no es deseable pero sus consecuencias son menos graves. </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Detección de SPAM</a:t>
            </a:r>
          </a:p>
        </p:txBody>
      </p:sp>
      <p:graphicFrame>
        <p:nvGraphicFramePr>
          <p:cNvPr id="3" name="Table 2">
            <a:extLst>
              <a:ext uri="{FF2B5EF4-FFF2-40B4-BE49-F238E27FC236}">
                <a16:creationId xmlns:a16="http://schemas.microsoft.com/office/drawing/2014/main" id="{D0482133-587F-1B4D-75BF-4A66DC802B7E}"/>
              </a:ext>
            </a:extLst>
          </p:cNvPr>
          <p:cNvGraphicFramePr>
            <a:graphicFrameLocks noGrp="1"/>
          </p:cNvGraphicFramePr>
          <p:nvPr/>
        </p:nvGraphicFramePr>
        <p:xfrm>
          <a:off x="1265542" y="4376031"/>
          <a:ext cx="9561450" cy="1112520"/>
        </p:xfrm>
        <a:graphic>
          <a:graphicData uri="http://schemas.openxmlformats.org/drawingml/2006/table">
            <a:tbl>
              <a:tblPr firstRow="1" bandRow="1">
                <a:tableStyleId>{69CF1AB2-1976-4502-BF36-3FF5EA218861}</a:tableStyleId>
              </a:tblPr>
              <a:tblGrid>
                <a:gridCol w="956145">
                  <a:extLst>
                    <a:ext uri="{9D8B030D-6E8A-4147-A177-3AD203B41FA5}">
                      <a16:colId xmlns:a16="http://schemas.microsoft.com/office/drawing/2014/main" val="2675899552"/>
                    </a:ext>
                  </a:extLst>
                </a:gridCol>
                <a:gridCol w="956145">
                  <a:extLst>
                    <a:ext uri="{9D8B030D-6E8A-4147-A177-3AD203B41FA5}">
                      <a16:colId xmlns:a16="http://schemas.microsoft.com/office/drawing/2014/main" val="465251719"/>
                    </a:ext>
                  </a:extLst>
                </a:gridCol>
                <a:gridCol w="956145">
                  <a:extLst>
                    <a:ext uri="{9D8B030D-6E8A-4147-A177-3AD203B41FA5}">
                      <a16:colId xmlns:a16="http://schemas.microsoft.com/office/drawing/2014/main" val="1954892321"/>
                    </a:ext>
                  </a:extLst>
                </a:gridCol>
                <a:gridCol w="956145">
                  <a:extLst>
                    <a:ext uri="{9D8B030D-6E8A-4147-A177-3AD203B41FA5}">
                      <a16:colId xmlns:a16="http://schemas.microsoft.com/office/drawing/2014/main" val="1650604409"/>
                    </a:ext>
                  </a:extLst>
                </a:gridCol>
                <a:gridCol w="956145">
                  <a:extLst>
                    <a:ext uri="{9D8B030D-6E8A-4147-A177-3AD203B41FA5}">
                      <a16:colId xmlns:a16="http://schemas.microsoft.com/office/drawing/2014/main" val="3904511517"/>
                    </a:ext>
                  </a:extLst>
                </a:gridCol>
                <a:gridCol w="956145">
                  <a:extLst>
                    <a:ext uri="{9D8B030D-6E8A-4147-A177-3AD203B41FA5}">
                      <a16:colId xmlns:a16="http://schemas.microsoft.com/office/drawing/2014/main" val="4084732011"/>
                    </a:ext>
                  </a:extLst>
                </a:gridCol>
                <a:gridCol w="956145">
                  <a:extLst>
                    <a:ext uri="{9D8B030D-6E8A-4147-A177-3AD203B41FA5}">
                      <a16:colId xmlns:a16="http://schemas.microsoft.com/office/drawing/2014/main" val="1507796073"/>
                    </a:ext>
                  </a:extLst>
                </a:gridCol>
                <a:gridCol w="956145">
                  <a:extLst>
                    <a:ext uri="{9D8B030D-6E8A-4147-A177-3AD203B41FA5}">
                      <a16:colId xmlns:a16="http://schemas.microsoft.com/office/drawing/2014/main" val="2271402263"/>
                    </a:ext>
                  </a:extLst>
                </a:gridCol>
                <a:gridCol w="956145">
                  <a:extLst>
                    <a:ext uri="{9D8B030D-6E8A-4147-A177-3AD203B41FA5}">
                      <a16:colId xmlns:a16="http://schemas.microsoft.com/office/drawing/2014/main" val="2718095079"/>
                    </a:ext>
                  </a:extLst>
                </a:gridCol>
                <a:gridCol w="956145">
                  <a:extLst>
                    <a:ext uri="{9D8B030D-6E8A-4147-A177-3AD203B41FA5}">
                      <a16:colId xmlns:a16="http://schemas.microsoft.com/office/drawing/2014/main" val="2616744764"/>
                    </a:ext>
                  </a:extLst>
                </a:gridCol>
              </a:tblGrid>
              <a:tr h="370840">
                <a:tc>
                  <a:txBody>
                    <a:bodyPr/>
                    <a:lstStyle/>
                    <a:p>
                      <a:endParaRPr lang="es-ES_tradnl" dirty="0"/>
                    </a:p>
                  </a:txBody>
                  <a:tcPr/>
                </a:tc>
                <a:tc>
                  <a:txBody>
                    <a:bodyPr/>
                    <a:lstStyle/>
                    <a:p>
                      <a:pPr algn="ctr"/>
                      <a:r>
                        <a:rPr lang="es-ES_tradnl" dirty="0" err="1"/>
                        <a:t>george</a:t>
                      </a:r>
                      <a:endParaRPr lang="es-ES_tradnl" dirty="0"/>
                    </a:p>
                  </a:txBody>
                  <a:tcPr/>
                </a:tc>
                <a:tc>
                  <a:txBody>
                    <a:bodyPr/>
                    <a:lstStyle/>
                    <a:p>
                      <a:pPr algn="ctr"/>
                      <a:r>
                        <a:rPr lang="es-ES_tradnl" dirty="0" err="1"/>
                        <a:t>you</a:t>
                      </a:r>
                      <a:endParaRPr lang="es-ES_tradnl" dirty="0"/>
                    </a:p>
                  </a:txBody>
                  <a:tcPr/>
                </a:tc>
                <a:tc>
                  <a:txBody>
                    <a:bodyPr/>
                    <a:lstStyle/>
                    <a:p>
                      <a:pPr algn="ctr"/>
                      <a:r>
                        <a:rPr lang="es-ES_tradnl" dirty="0" err="1"/>
                        <a:t>your</a:t>
                      </a:r>
                      <a:endParaRPr lang="es-ES_tradnl" dirty="0"/>
                    </a:p>
                  </a:txBody>
                  <a:tcPr/>
                </a:tc>
                <a:tc>
                  <a:txBody>
                    <a:bodyPr/>
                    <a:lstStyle/>
                    <a:p>
                      <a:pPr algn="ctr"/>
                      <a:r>
                        <a:rPr lang="es-ES_tradnl" dirty="0"/>
                        <a:t>hp</a:t>
                      </a:r>
                    </a:p>
                  </a:txBody>
                  <a:tcPr/>
                </a:tc>
                <a:tc>
                  <a:txBody>
                    <a:bodyPr/>
                    <a:lstStyle/>
                    <a:p>
                      <a:pPr algn="ctr"/>
                      <a:r>
                        <a:rPr lang="es-ES_tradnl" dirty="0"/>
                        <a:t>free</a:t>
                      </a:r>
                    </a:p>
                  </a:txBody>
                  <a:tcPr/>
                </a:tc>
                <a:tc>
                  <a:txBody>
                    <a:bodyPr/>
                    <a:lstStyle/>
                    <a:p>
                      <a:pPr algn="ctr"/>
                      <a:r>
                        <a:rPr lang="es-ES_tradnl" dirty="0" err="1"/>
                        <a:t>hpl</a:t>
                      </a:r>
                      <a:endParaRPr lang="es-ES_tradnl" dirty="0"/>
                    </a:p>
                  </a:txBody>
                  <a:tcPr/>
                </a:tc>
                <a:tc>
                  <a:txBody>
                    <a:bodyPr/>
                    <a:lstStyle/>
                    <a:p>
                      <a:pPr algn="ctr"/>
                      <a:r>
                        <a:rPr lang="es-ES_tradnl" dirty="0"/>
                        <a:t>!</a:t>
                      </a:r>
                    </a:p>
                  </a:txBody>
                  <a:tcPr/>
                </a:tc>
                <a:tc>
                  <a:txBody>
                    <a:bodyPr/>
                    <a:lstStyle/>
                    <a:p>
                      <a:pPr algn="ctr"/>
                      <a:r>
                        <a:rPr lang="es-ES_tradnl" dirty="0" err="1"/>
                        <a:t>our</a:t>
                      </a:r>
                      <a:endParaRPr lang="es-ES_tradnl" dirty="0"/>
                    </a:p>
                  </a:txBody>
                  <a:tcPr/>
                </a:tc>
                <a:tc>
                  <a:txBody>
                    <a:bodyPr/>
                    <a:lstStyle/>
                    <a:p>
                      <a:pPr algn="ctr"/>
                      <a:r>
                        <a:rPr lang="es-ES_tradnl" dirty="0"/>
                        <a:t>re</a:t>
                      </a:r>
                    </a:p>
                  </a:txBody>
                  <a:tcPr/>
                </a:tc>
                <a:extLst>
                  <a:ext uri="{0D108BD9-81ED-4DB2-BD59-A6C34878D82A}">
                    <a16:rowId xmlns:a16="http://schemas.microsoft.com/office/drawing/2014/main" val="1842857222"/>
                  </a:ext>
                </a:extLst>
              </a:tr>
              <a:tr h="370840">
                <a:tc>
                  <a:txBody>
                    <a:bodyPr/>
                    <a:lstStyle/>
                    <a:p>
                      <a:r>
                        <a:rPr lang="es-ES_tradnl" b="1" i="1" dirty="0"/>
                        <a:t>Spam</a:t>
                      </a:r>
                    </a:p>
                  </a:txBody>
                  <a:tcPr/>
                </a:tc>
                <a:tc>
                  <a:txBody>
                    <a:bodyPr/>
                    <a:lstStyle/>
                    <a:p>
                      <a:pPr algn="ctr"/>
                      <a:r>
                        <a:rPr lang="es-ES_tradnl" dirty="0"/>
                        <a:t>0.00</a:t>
                      </a:r>
                    </a:p>
                  </a:txBody>
                  <a:tcPr/>
                </a:tc>
                <a:tc>
                  <a:txBody>
                    <a:bodyPr/>
                    <a:lstStyle/>
                    <a:p>
                      <a:pPr algn="ctr"/>
                      <a:r>
                        <a:rPr lang="es-ES_tradnl" dirty="0"/>
                        <a:t>2.26</a:t>
                      </a:r>
                    </a:p>
                  </a:txBody>
                  <a:tcPr/>
                </a:tc>
                <a:tc>
                  <a:txBody>
                    <a:bodyPr/>
                    <a:lstStyle/>
                    <a:p>
                      <a:pPr algn="ctr"/>
                      <a:r>
                        <a:rPr lang="es-ES_tradnl" dirty="0"/>
                        <a:t>1.38</a:t>
                      </a:r>
                    </a:p>
                  </a:txBody>
                  <a:tcPr/>
                </a:tc>
                <a:tc>
                  <a:txBody>
                    <a:bodyPr/>
                    <a:lstStyle/>
                    <a:p>
                      <a:pPr algn="ctr"/>
                      <a:r>
                        <a:rPr lang="es-ES_tradnl" dirty="0"/>
                        <a:t>0.02</a:t>
                      </a:r>
                    </a:p>
                  </a:txBody>
                  <a:tcPr/>
                </a:tc>
                <a:tc>
                  <a:txBody>
                    <a:bodyPr/>
                    <a:lstStyle/>
                    <a:p>
                      <a:pPr algn="ctr"/>
                      <a:r>
                        <a:rPr lang="es-ES_tradnl" dirty="0"/>
                        <a:t>0.52</a:t>
                      </a:r>
                    </a:p>
                  </a:txBody>
                  <a:tcPr/>
                </a:tc>
                <a:tc>
                  <a:txBody>
                    <a:bodyPr/>
                    <a:lstStyle/>
                    <a:p>
                      <a:pPr algn="ctr"/>
                      <a:r>
                        <a:rPr lang="es-ES_tradnl" dirty="0"/>
                        <a:t>0.01</a:t>
                      </a:r>
                    </a:p>
                  </a:txBody>
                  <a:tcPr/>
                </a:tc>
                <a:tc>
                  <a:txBody>
                    <a:bodyPr/>
                    <a:lstStyle/>
                    <a:p>
                      <a:pPr algn="ctr"/>
                      <a:r>
                        <a:rPr lang="es-ES_tradnl" dirty="0"/>
                        <a:t>0.51</a:t>
                      </a:r>
                    </a:p>
                  </a:txBody>
                  <a:tcPr/>
                </a:tc>
                <a:tc>
                  <a:txBody>
                    <a:bodyPr/>
                    <a:lstStyle/>
                    <a:p>
                      <a:pPr algn="ctr"/>
                      <a:r>
                        <a:rPr lang="es-ES_tradnl" dirty="0"/>
                        <a:t>0.51</a:t>
                      </a:r>
                    </a:p>
                  </a:txBody>
                  <a:tcPr/>
                </a:tc>
                <a:tc>
                  <a:txBody>
                    <a:bodyPr/>
                    <a:lstStyle/>
                    <a:p>
                      <a:pPr algn="ctr"/>
                      <a:r>
                        <a:rPr lang="es-ES_tradnl" dirty="0"/>
                        <a:t>0.13</a:t>
                      </a:r>
                    </a:p>
                  </a:txBody>
                  <a:tcPr/>
                </a:tc>
                <a:extLst>
                  <a:ext uri="{0D108BD9-81ED-4DB2-BD59-A6C34878D82A}">
                    <a16:rowId xmlns:a16="http://schemas.microsoft.com/office/drawing/2014/main" val="3097682559"/>
                  </a:ext>
                </a:extLst>
              </a:tr>
              <a:tr h="370840">
                <a:tc>
                  <a:txBody>
                    <a:bodyPr/>
                    <a:lstStyle/>
                    <a:p>
                      <a:r>
                        <a:rPr lang="es-ES_tradnl" b="1" i="1" dirty="0"/>
                        <a:t>Email</a:t>
                      </a:r>
                    </a:p>
                  </a:txBody>
                  <a:tcPr/>
                </a:tc>
                <a:tc>
                  <a:txBody>
                    <a:bodyPr/>
                    <a:lstStyle/>
                    <a:p>
                      <a:pPr algn="ctr"/>
                      <a:r>
                        <a:rPr lang="es-ES_tradnl" dirty="0"/>
                        <a:t>1.27</a:t>
                      </a:r>
                    </a:p>
                  </a:txBody>
                  <a:tcPr/>
                </a:tc>
                <a:tc>
                  <a:txBody>
                    <a:bodyPr/>
                    <a:lstStyle/>
                    <a:p>
                      <a:pPr algn="ctr"/>
                      <a:r>
                        <a:rPr lang="es-ES_tradnl" dirty="0"/>
                        <a:t>1.27</a:t>
                      </a:r>
                    </a:p>
                  </a:txBody>
                  <a:tcPr/>
                </a:tc>
                <a:tc>
                  <a:txBody>
                    <a:bodyPr/>
                    <a:lstStyle/>
                    <a:p>
                      <a:pPr algn="ctr"/>
                      <a:r>
                        <a:rPr lang="es-ES_tradnl" dirty="0"/>
                        <a:t>0.44</a:t>
                      </a:r>
                    </a:p>
                  </a:txBody>
                  <a:tcPr/>
                </a:tc>
                <a:tc>
                  <a:txBody>
                    <a:bodyPr/>
                    <a:lstStyle/>
                    <a:p>
                      <a:pPr algn="ctr"/>
                      <a:r>
                        <a:rPr lang="es-ES_tradnl" dirty="0"/>
                        <a:t>0.90</a:t>
                      </a:r>
                    </a:p>
                  </a:txBody>
                  <a:tcPr/>
                </a:tc>
                <a:tc>
                  <a:txBody>
                    <a:bodyPr/>
                    <a:lstStyle/>
                    <a:p>
                      <a:pPr algn="ctr"/>
                      <a:r>
                        <a:rPr lang="es-ES_tradnl" dirty="0"/>
                        <a:t>0.07</a:t>
                      </a:r>
                    </a:p>
                  </a:txBody>
                  <a:tcPr/>
                </a:tc>
                <a:tc>
                  <a:txBody>
                    <a:bodyPr/>
                    <a:lstStyle/>
                    <a:p>
                      <a:pPr algn="ctr"/>
                      <a:r>
                        <a:rPr lang="es-ES_tradnl" dirty="0"/>
                        <a:t>0.43</a:t>
                      </a:r>
                    </a:p>
                  </a:txBody>
                  <a:tcPr/>
                </a:tc>
                <a:tc>
                  <a:txBody>
                    <a:bodyPr/>
                    <a:lstStyle/>
                    <a:p>
                      <a:pPr algn="ctr"/>
                      <a:r>
                        <a:rPr lang="es-ES_tradnl" dirty="0"/>
                        <a:t>0.11</a:t>
                      </a:r>
                    </a:p>
                  </a:txBody>
                  <a:tcPr/>
                </a:tc>
                <a:tc>
                  <a:txBody>
                    <a:bodyPr/>
                    <a:lstStyle/>
                    <a:p>
                      <a:pPr algn="ctr"/>
                      <a:r>
                        <a:rPr lang="es-ES_tradnl" dirty="0"/>
                        <a:t>0.18</a:t>
                      </a:r>
                    </a:p>
                  </a:txBody>
                  <a:tcPr/>
                </a:tc>
                <a:tc>
                  <a:txBody>
                    <a:bodyPr/>
                    <a:lstStyle/>
                    <a:p>
                      <a:pPr algn="ctr"/>
                      <a:r>
                        <a:rPr lang="es-ES_tradnl" dirty="0"/>
                        <a:t>0.42</a:t>
                      </a:r>
                    </a:p>
                  </a:txBody>
                  <a:tcPr/>
                </a:tc>
                <a:extLst>
                  <a:ext uri="{0D108BD9-81ED-4DB2-BD59-A6C34878D82A}">
                    <a16:rowId xmlns:a16="http://schemas.microsoft.com/office/drawing/2014/main" val="3329429038"/>
                  </a:ext>
                </a:extLst>
              </a:tr>
            </a:tbl>
          </a:graphicData>
        </a:graphic>
      </p:graphicFrame>
    </p:spTree>
    <p:extLst>
      <p:ext uri="{BB962C8B-B14F-4D97-AF65-F5344CB8AC3E}">
        <p14:creationId xmlns:p14="http://schemas.microsoft.com/office/powerpoint/2010/main" val="3406984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6366086" cy="3786224"/>
          </a:xfrm>
        </p:spPr>
        <p:txBody>
          <a:bodyPr>
            <a:normAutofit fontScale="92500" lnSpcReduction="20000"/>
          </a:bodyPr>
          <a:lstStyle/>
          <a:p>
            <a:pPr marL="0" indent="0">
              <a:buNone/>
            </a:pPr>
            <a:r>
              <a:rPr lang="es-ES" dirty="0"/>
              <a:t>Tenemos mediciones del antígeno prostático específico (PSA) y una serie de medidas clínicas, en 97 hombres que estaban a punto de recibir una prostatectomía radical.</a:t>
            </a:r>
          </a:p>
          <a:p>
            <a:pPr marL="0" indent="0">
              <a:buNone/>
            </a:pPr>
            <a:r>
              <a:rPr lang="es-ES" dirty="0"/>
              <a:t>Como objetivo se busca predecir el log de PSA usando un numero de mediciones a partir de una serie de mediciones que incluyen el registro del volumen del cáncer, el registro del peso de la próstata, la edad, el registro de la cantidad de hiperplasia prostática benigna, la invasión de la vesícula seminal, entre otros. </a:t>
            </a:r>
          </a:p>
          <a:p>
            <a:pPr marL="0" indent="0">
              <a:buNone/>
            </a:pPr>
            <a:r>
              <a:rPr lang="es-ES" dirty="0"/>
              <a:t>Este es un problema de </a:t>
            </a:r>
            <a:r>
              <a:rPr lang="es-ES" i="1" dirty="0"/>
              <a:t>aprendizaje supervisado</a:t>
            </a:r>
            <a:r>
              <a:rPr lang="es-ES" dirty="0"/>
              <a:t>, conocido como </a:t>
            </a:r>
            <a:r>
              <a:rPr lang="es-ES" i="1" dirty="0"/>
              <a:t>problema de regresión</a:t>
            </a:r>
            <a:r>
              <a:rPr lang="es-ES" dirty="0"/>
              <a:t>, porque la medición del resultado es </a:t>
            </a:r>
            <a:r>
              <a:rPr lang="es-ES" b="1" i="1" dirty="0">
                <a:solidFill>
                  <a:schemeClr val="accent1">
                    <a:lumMod val="75000"/>
                  </a:schemeClr>
                </a:solidFill>
              </a:rPr>
              <a:t>cuantitativa</a:t>
            </a:r>
            <a:r>
              <a:rPr lang="es-ES" dirty="0"/>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Cáncer de próstata</a:t>
            </a:r>
          </a:p>
        </p:txBody>
      </p:sp>
      <p:sp>
        <p:nvSpPr>
          <p:cNvPr id="8" name="TextBox 7">
            <a:extLst>
              <a:ext uri="{FF2B5EF4-FFF2-40B4-BE49-F238E27FC236}">
                <a16:creationId xmlns:a16="http://schemas.microsoft.com/office/drawing/2014/main" id="{92D5D2D2-429D-8B06-01AC-CD1D329FC7C8}"/>
              </a:ext>
            </a:extLst>
          </p:cNvPr>
          <p:cNvSpPr txBox="1"/>
          <p:nvPr/>
        </p:nvSpPr>
        <p:spPr>
          <a:xfrm>
            <a:off x="2428370" y="5804227"/>
            <a:ext cx="9062994" cy="338554"/>
          </a:xfrm>
          <a:prstGeom prst="rect">
            <a:avLst/>
          </a:prstGeom>
          <a:noFill/>
        </p:spPr>
        <p:txBody>
          <a:bodyPr wrap="none" rtlCol="0">
            <a:spAutoFit/>
          </a:bodyPr>
          <a:lstStyle/>
          <a:p>
            <a:r>
              <a:rPr lang="es-ES_tradnl" sz="1600" dirty="0"/>
              <a:t>Imagen obtenida de </a:t>
            </a:r>
            <a:r>
              <a:rPr lang="es-ES_tradnl" sz="1600" dirty="0">
                <a:hlinkClick r:id="rId3"/>
              </a:rPr>
              <a:t>ADA2: Homework 06, Ch 03 A Taste of Model Selection for Multiple Regression</a:t>
            </a:r>
            <a:endParaRPr lang="es-ES_tradnl" sz="1600" dirty="0"/>
          </a:p>
        </p:txBody>
      </p:sp>
      <p:pic>
        <p:nvPicPr>
          <p:cNvPr id="10" name="Picture 9" descr="A screenshot of a graph&#10;&#10;Description automatically generated">
            <a:extLst>
              <a:ext uri="{FF2B5EF4-FFF2-40B4-BE49-F238E27FC236}">
                <a16:creationId xmlns:a16="http://schemas.microsoft.com/office/drawing/2014/main" id="{4FC2D657-1A6D-28B5-6F62-8FF9EE07AD21}"/>
              </a:ext>
            </a:extLst>
          </p:cNvPr>
          <p:cNvPicPr>
            <a:picLocks noChangeAspect="1"/>
          </p:cNvPicPr>
          <p:nvPr/>
        </p:nvPicPr>
        <p:blipFill>
          <a:blip r:embed="rId4"/>
          <a:stretch>
            <a:fillRect/>
          </a:stretch>
        </p:blipFill>
        <p:spPr>
          <a:xfrm>
            <a:off x="7158278" y="1607611"/>
            <a:ext cx="4225287" cy="4154154"/>
          </a:xfrm>
          <a:prstGeom prst="rect">
            <a:avLst/>
          </a:prstGeom>
        </p:spPr>
      </p:pic>
    </p:spTree>
    <p:extLst>
      <p:ext uri="{BB962C8B-B14F-4D97-AF65-F5344CB8AC3E}">
        <p14:creationId xmlns:p14="http://schemas.microsoft.com/office/powerpoint/2010/main" val="1473613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800100" y="2142989"/>
            <a:ext cx="6982239" cy="3661238"/>
          </a:xfrm>
        </p:spPr>
        <p:txBody>
          <a:bodyPr>
            <a:normAutofit/>
          </a:bodyPr>
          <a:lstStyle/>
          <a:p>
            <a:pPr marL="0" indent="0">
              <a:buNone/>
            </a:pPr>
            <a:r>
              <a:rPr lang="es-ES" dirty="0"/>
              <a:t>Una empresa de </a:t>
            </a:r>
            <a:r>
              <a:rPr lang="es-ES" dirty="0" err="1"/>
              <a:t>retail</a:t>
            </a:r>
            <a:r>
              <a:rPr lang="es-ES" dirty="0"/>
              <a:t> quiere entender cómo se segmentan sus clientes en información demográfica y gustos dados su interior de compra. Usando estos datos se usa un modelo que agrupa los datos en diferentes grupos por </a:t>
            </a:r>
            <a:r>
              <a:rPr lang="es-ES" i="1" dirty="0"/>
              <a:t>similitud</a:t>
            </a:r>
            <a:r>
              <a:rPr lang="es-ES" dirty="0"/>
              <a:t>. Una vez establecidos estos grupos, la empresa puede establecer estrategias de marketing diferentes para cada uno de estos grupos. Este tipo de problema es de tipo </a:t>
            </a:r>
            <a:r>
              <a:rPr lang="es-ES" i="1" dirty="0">
                <a:solidFill>
                  <a:schemeClr val="accent1">
                    <a:lumMod val="75000"/>
                  </a:schemeClr>
                </a:solidFill>
              </a:rPr>
              <a:t>no supervisado </a:t>
            </a:r>
            <a:r>
              <a:rPr lang="es-ES" dirty="0"/>
              <a:t>y particularmente de </a:t>
            </a:r>
            <a:r>
              <a:rPr lang="es-ES" i="1" dirty="0" err="1">
                <a:solidFill>
                  <a:schemeClr val="accent2">
                    <a:lumMod val="75000"/>
                  </a:schemeClr>
                </a:solidFill>
              </a:rPr>
              <a:t>clustering</a:t>
            </a:r>
            <a:r>
              <a:rPr lang="es-ES" dirty="0"/>
              <a:t>.</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Descubrimiento de segmentos de clientes.</a:t>
            </a:r>
          </a:p>
        </p:txBody>
      </p:sp>
      <p:pic>
        <p:nvPicPr>
          <p:cNvPr id="14" name="Picture 13" descr="A graph showing different colored dots&#10;&#10;Description automatically generated">
            <a:extLst>
              <a:ext uri="{FF2B5EF4-FFF2-40B4-BE49-F238E27FC236}">
                <a16:creationId xmlns:a16="http://schemas.microsoft.com/office/drawing/2014/main" id="{527E4E21-1772-18B7-5536-A4068391D701}"/>
              </a:ext>
            </a:extLst>
          </p:cNvPr>
          <p:cNvPicPr>
            <a:picLocks noChangeAspect="1"/>
          </p:cNvPicPr>
          <p:nvPr/>
        </p:nvPicPr>
        <p:blipFill>
          <a:blip r:embed="rId3"/>
          <a:stretch>
            <a:fillRect/>
          </a:stretch>
        </p:blipFill>
        <p:spPr>
          <a:xfrm>
            <a:off x="7700574" y="1681323"/>
            <a:ext cx="4107828" cy="4122903"/>
          </a:xfrm>
          <a:prstGeom prst="rect">
            <a:avLst/>
          </a:prstGeom>
        </p:spPr>
      </p:pic>
    </p:spTree>
    <p:extLst>
      <p:ext uri="{BB962C8B-B14F-4D97-AF65-F5344CB8AC3E}">
        <p14:creationId xmlns:p14="http://schemas.microsoft.com/office/powerpoint/2010/main" val="1367350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Automático – Ejemplos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800100" y="2142989"/>
            <a:ext cx="10591800" cy="3661238"/>
          </a:xfrm>
        </p:spPr>
        <p:txBody>
          <a:bodyPr>
            <a:normAutofit/>
          </a:bodyPr>
          <a:lstStyle/>
          <a:p>
            <a:pPr marL="0" indent="0">
              <a:buNone/>
            </a:pPr>
            <a:r>
              <a:rPr lang="es-ES" dirty="0"/>
              <a:t>Una empresa dedicada a compartir videos necesita mantener a los usuarios comprometidos en la plataforma. Necesita que cuando un nuevo video termina, recomendarle al usuario el siguiente video a ver, de tal forma que la persona siga deseando mantenerse en la plataforma. Por lo que es vital construir un sistema de recomendación que se utilice la información del usuario en la plataforma. </a:t>
            </a:r>
          </a:p>
          <a:p>
            <a:pPr marL="0" indent="0">
              <a:buNone/>
            </a:pPr>
            <a:r>
              <a:rPr lang="es-ES" dirty="0"/>
              <a:t>Este tipo de algoritmos se llaman de </a:t>
            </a:r>
            <a:r>
              <a:rPr lang="es-ES" i="1" dirty="0">
                <a:solidFill>
                  <a:schemeClr val="accent2">
                    <a:lumMod val="75000"/>
                  </a:schemeClr>
                </a:solidFill>
              </a:rPr>
              <a:t>recomendación</a:t>
            </a:r>
            <a:r>
              <a:rPr lang="es-ES" dirty="0"/>
              <a:t> y es de tipo </a:t>
            </a:r>
            <a:r>
              <a:rPr lang="es-ES" i="1" dirty="0">
                <a:solidFill>
                  <a:schemeClr val="accent2">
                    <a:lumMod val="75000"/>
                  </a:schemeClr>
                </a:solidFill>
              </a:rPr>
              <a:t>no supervisado</a:t>
            </a:r>
            <a:r>
              <a:rPr lang="es-ES" dirty="0"/>
              <a:t>. </a:t>
            </a:r>
          </a:p>
        </p:txBody>
      </p:sp>
      <p:sp>
        <p:nvSpPr>
          <p:cNvPr id="7" name="TextBox 6">
            <a:extLst>
              <a:ext uri="{FF2B5EF4-FFF2-40B4-BE49-F238E27FC236}">
                <a16:creationId xmlns:a16="http://schemas.microsoft.com/office/drawing/2014/main" id="{465B4980-F42E-3959-3C1E-C7B68804D0CD}"/>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Sistema de recomendación de videos</a:t>
            </a:r>
          </a:p>
        </p:txBody>
      </p:sp>
    </p:spTree>
    <p:extLst>
      <p:ext uri="{BB962C8B-B14F-4D97-AF65-F5344CB8AC3E}">
        <p14:creationId xmlns:p14="http://schemas.microsoft.com/office/powerpoint/2010/main" val="1186622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Datos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Lo más importante en Aprendizaje Automático (y en Data </a:t>
            </a:r>
            <a:r>
              <a:rPr lang="es-ES" sz="1800" dirty="0" err="1"/>
              <a:t>Science</a:t>
            </a:r>
            <a:r>
              <a:rPr lang="es-ES" sz="1800" dirty="0"/>
              <a:t> en general) son los </a:t>
            </a:r>
          </a:p>
          <a:p>
            <a:pPr marL="0" indent="0" algn="ctr">
              <a:buNone/>
            </a:pPr>
            <a:r>
              <a:rPr lang="es-ES" sz="2400" b="1" dirty="0">
                <a:solidFill>
                  <a:schemeClr val="accent6">
                    <a:lumMod val="60000"/>
                    <a:lumOff val="40000"/>
                  </a:schemeClr>
                </a:solidFill>
              </a:rPr>
              <a:t>Datos</a:t>
            </a:r>
            <a:endParaRPr lang="es-ES" sz="1800" dirty="0"/>
          </a:p>
          <a:p>
            <a:pPr marL="0" indent="0">
              <a:buNone/>
            </a:pPr>
            <a:r>
              <a:rPr lang="es-ES" sz="1800" dirty="0"/>
              <a:t>Nos permite describir un objeto al que podemos llamar </a:t>
            </a:r>
            <a:r>
              <a:rPr lang="es-ES" sz="1800" i="1" dirty="0"/>
              <a:t>entidad</a:t>
            </a:r>
            <a:r>
              <a:rPr lang="es-ES" sz="1800" dirty="0"/>
              <a:t>.</a:t>
            </a:r>
          </a:p>
          <a:p>
            <a:pPr marL="0" indent="0">
              <a:buNone/>
            </a:pPr>
            <a:r>
              <a:rPr lang="es-ES" sz="1800" dirty="0"/>
              <a:t>Esta entidad y su información puede ser diferente a pesar de que describa un mismo objeto. La forma en que se elija representar los datos no solo afecta la forma en que se construyen sus sistemas, sino también los problemas que sus sistemas pueden resolver. </a:t>
            </a:r>
          </a:p>
          <a:p>
            <a:pPr marL="0" indent="0">
              <a:buNone/>
            </a:pPr>
            <a:r>
              <a:rPr lang="es-ES" sz="1800" dirty="0"/>
              <a:t>Por ejemplo, queremos representar un auto:</a:t>
            </a:r>
          </a:p>
          <a:p>
            <a:r>
              <a:rPr lang="es-ES" sz="1800" dirty="0"/>
              <a:t>En un problema para compra y venta de autos, podemos representarlo con el fabricante, modelo, año, color, y su precio.</a:t>
            </a:r>
          </a:p>
          <a:p>
            <a:r>
              <a:rPr lang="es-ES" sz="1800" dirty="0"/>
              <a:t>En un problema de un sistema de seguimiento policial, podemos representarlo por quien es el dueño, patente y su historia de direcciones registradas. </a:t>
            </a:r>
          </a:p>
        </p:txBody>
      </p:sp>
    </p:spTree>
    <p:extLst>
      <p:ext uri="{BB962C8B-B14F-4D97-AF65-F5344CB8AC3E}">
        <p14:creationId xmlns:p14="http://schemas.microsoft.com/office/powerpoint/2010/main" val="1208186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pic>
        <p:nvPicPr>
          <p:cNvPr id="9" name="Graphic 8" descr="Garbage with solid fill">
            <a:extLst>
              <a:ext uri="{FF2B5EF4-FFF2-40B4-BE49-F238E27FC236}">
                <a16:creationId xmlns:a16="http://schemas.microsoft.com/office/drawing/2014/main" id="{8C8B97AB-9306-8F81-87C1-66958B80D7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06526" y="2784860"/>
            <a:ext cx="1593075" cy="1593075"/>
          </a:xfrm>
          <a:prstGeom prst="rect">
            <a:avLst/>
          </a:prstGeom>
        </p:spPr>
      </p:pic>
      <p:pic>
        <p:nvPicPr>
          <p:cNvPr id="10" name="Graphic 9" descr="Garbage with solid fill">
            <a:extLst>
              <a:ext uri="{FF2B5EF4-FFF2-40B4-BE49-F238E27FC236}">
                <a16:creationId xmlns:a16="http://schemas.microsoft.com/office/drawing/2014/main" id="{AF78463A-7F27-C817-D26C-94DB680D98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92399" y="2784862"/>
            <a:ext cx="1593075" cy="1593075"/>
          </a:xfrm>
          <a:prstGeom prst="rect">
            <a:avLst/>
          </a:prstGeom>
        </p:spPr>
      </p:pic>
      <p:sp>
        <p:nvSpPr>
          <p:cNvPr id="11" name="Rounded Rectangle 10">
            <a:extLst>
              <a:ext uri="{FF2B5EF4-FFF2-40B4-BE49-F238E27FC236}">
                <a16:creationId xmlns:a16="http://schemas.microsoft.com/office/drawing/2014/main" id="{803A0F18-91E2-AFC5-D3FC-950349FB914E}"/>
              </a:ext>
            </a:extLst>
          </p:cNvPr>
          <p:cNvSpPr/>
          <p:nvPr/>
        </p:nvSpPr>
        <p:spPr>
          <a:xfrm>
            <a:off x="5312481" y="2855842"/>
            <a:ext cx="169961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a:t>
            </a:r>
          </a:p>
        </p:txBody>
      </p:sp>
      <p:cxnSp>
        <p:nvCxnSpPr>
          <p:cNvPr id="13" name="Straight Arrow Connector 12">
            <a:extLst>
              <a:ext uri="{FF2B5EF4-FFF2-40B4-BE49-F238E27FC236}">
                <a16:creationId xmlns:a16="http://schemas.microsoft.com/office/drawing/2014/main" id="{7787B0B3-EEFC-C5D1-3A26-54152C5890A5}"/>
              </a:ext>
            </a:extLst>
          </p:cNvPr>
          <p:cNvCxnSpPr>
            <a:endCxn id="11" idx="1"/>
          </p:cNvCxnSpPr>
          <p:nvPr/>
        </p:nvCxnSpPr>
        <p:spPr>
          <a:xfrm>
            <a:off x="4285473" y="3581398"/>
            <a:ext cx="1027008" cy="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48587B87-9679-EEAD-313E-A1F8BA9CF92B}"/>
              </a:ext>
            </a:extLst>
          </p:cNvPr>
          <p:cNvCxnSpPr>
            <a:cxnSpLocks/>
          </p:cNvCxnSpPr>
          <p:nvPr/>
        </p:nvCxnSpPr>
        <p:spPr>
          <a:xfrm>
            <a:off x="7012091" y="3581399"/>
            <a:ext cx="1027008"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7C51BF92-6616-A2F7-37AD-A600EC277472}"/>
              </a:ext>
            </a:extLst>
          </p:cNvPr>
          <p:cNvSpPr txBox="1"/>
          <p:nvPr/>
        </p:nvSpPr>
        <p:spPr>
          <a:xfrm>
            <a:off x="2576667" y="4314540"/>
            <a:ext cx="1824538" cy="461665"/>
          </a:xfrm>
          <a:prstGeom prst="rect">
            <a:avLst/>
          </a:prstGeom>
          <a:noFill/>
        </p:spPr>
        <p:txBody>
          <a:bodyPr wrap="none" rtlCol="0">
            <a:spAutoFit/>
          </a:bodyPr>
          <a:lstStyle/>
          <a:p>
            <a:pPr algn="ctr"/>
            <a:r>
              <a:rPr lang="es-ES_tradnl" sz="2400" dirty="0"/>
              <a:t>Basura entra</a:t>
            </a:r>
          </a:p>
        </p:txBody>
      </p:sp>
      <p:sp>
        <p:nvSpPr>
          <p:cNvPr id="18" name="TextBox 17">
            <a:extLst>
              <a:ext uri="{FF2B5EF4-FFF2-40B4-BE49-F238E27FC236}">
                <a16:creationId xmlns:a16="http://schemas.microsoft.com/office/drawing/2014/main" id="{174E9F7E-A49B-2B01-3E4D-14A76EA49305}"/>
              </a:ext>
            </a:extLst>
          </p:cNvPr>
          <p:cNvSpPr txBox="1"/>
          <p:nvPr/>
        </p:nvSpPr>
        <p:spPr>
          <a:xfrm>
            <a:off x="7875753" y="4314540"/>
            <a:ext cx="1654620" cy="461665"/>
          </a:xfrm>
          <a:prstGeom prst="rect">
            <a:avLst/>
          </a:prstGeom>
          <a:noFill/>
        </p:spPr>
        <p:txBody>
          <a:bodyPr wrap="none" rtlCol="0">
            <a:spAutoFit/>
          </a:bodyPr>
          <a:lstStyle/>
          <a:p>
            <a:pPr algn="ctr"/>
            <a:r>
              <a:rPr lang="es-ES_tradnl" sz="2400" dirty="0"/>
              <a:t>Basura sale</a:t>
            </a:r>
          </a:p>
        </p:txBody>
      </p:sp>
    </p:spTree>
    <p:extLst>
      <p:ext uri="{BB962C8B-B14F-4D97-AF65-F5344CB8AC3E}">
        <p14:creationId xmlns:p14="http://schemas.microsoft.com/office/powerpoint/2010/main" val="3104064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Los datos se pueden encontrar en dos formas:</a:t>
            </a:r>
          </a:p>
          <a:p>
            <a:r>
              <a:rPr lang="es-ES" sz="2400" b="1" dirty="0">
                <a:solidFill>
                  <a:schemeClr val="accent6">
                    <a:lumMod val="60000"/>
                    <a:lumOff val="40000"/>
                  </a:schemeClr>
                </a:solidFill>
              </a:rPr>
              <a:t>Datos estructurados: </a:t>
            </a:r>
            <a:r>
              <a:rPr lang="es-ES" sz="2400" dirty="0"/>
              <a:t>Tienen un formato estandarizado que permite tanto al software como a las personas acceder a estos de forma eficaz. Por lo general, se trata de datos tabulares con filas y columnas que definen claramente sus atributos. Las computadoras pueden procesar eficazmente los datos estructurados en busca de información dado que se trata de información cuantitativa. </a:t>
            </a:r>
          </a:p>
          <a:p>
            <a:r>
              <a:rPr lang="es-ES" sz="2400" b="1" dirty="0">
                <a:solidFill>
                  <a:schemeClr val="accent3">
                    <a:lumMod val="60000"/>
                    <a:lumOff val="40000"/>
                  </a:schemeClr>
                </a:solidFill>
              </a:rPr>
              <a:t>Datos no estructurados: </a:t>
            </a:r>
            <a:r>
              <a:rPr lang="es-ES" sz="2400" dirty="0"/>
              <a:t>Son información sin un </a:t>
            </a:r>
            <a:r>
              <a:rPr lang="es-ES" sz="2400" i="1" dirty="0"/>
              <a:t>modelo de datos</a:t>
            </a:r>
            <a:r>
              <a:rPr lang="es-ES" sz="2400" dirty="0"/>
              <a:t> establecido o son datos que no están ordenados de una manera predefinida. Por ejemplo, archivos de texto, video, informes, e-mails, imágenes.</a:t>
            </a:r>
          </a:p>
        </p:txBody>
      </p:sp>
    </p:spTree>
    <p:extLst>
      <p:ext uri="{BB962C8B-B14F-4D97-AF65-F5344CB8AC3E}">
        <p14:creationId xmlns:p14="http://schemas.microsoft.com/office/powerpoint/2010/main" val="1800517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b="1" dirty="0">
                <a:solidFill>
                  <a:schemeClr val="accent6">
                    <a:lumMod val="60000"/>
                    <a:lumOff val="40000"/>
                  </a:schemeClr>
                </a:solidFill>
              </a:rPr>
              <a:t>Datos estructurados </a:t>
            </a:r>
            <a:endParaRPr lang="es-ES" sz="2400" dirty="0"/>
          </a:p>
          <a:p>
            <a:pPr marL="0" indent="0">
              <a:buNone/>
            </a:pPr>
            <a:r>
              <a:rPr lang="es-ES" sz="2400" dirty="0"/>
              <a:t>En Aprendizaje </a:t>
            </a:r>
            <a:r>
              <a:rPr lang="es-ES" sz="2400" dirty="0" err="1"/>
              <a:t>Automatico</a:t>
            </a:r>
            <a:r>
              <a:rPr lang="es-ES" sz="2400" dirty="0"/>
              <a:t> en general se usan estructuras dos dimensiones y notaciones vectoriales para referirnos a los datos:</a:t>
            </a:r>
          </a:p>
          <a:p>
            <a:r>
              <a:rPr lang="es-ES" sz="2400" dirty="0"/>
              <a:t>Cada fila del array es una </a:t>
            </a:r>
            <a:r>
              <a:rPr lang="es-ES" sz="2400" b="1" dirty="0">
                <a:solidFill>
                  <a:schemeClr val="accent3">
                    <a:lumMod val="60000"/>
                    <a:lumOff val="40000"/>
                  </a:schemeClr>
                </a:solidFill>
              </a:rPr>
              <a:t>muestra</a:t>
            </a:r>
            <a:r>
              <a:rPr lang="es-ES" sz="2400" dirty="0"/>
              <a:t>, </a:t>
            </a:r>
            <a:r>
              <a:rPr lang="es-ES" sz="2400" b="1" dirty="0">
                <a:solidFill>
                  <a:schemeClr val="accent3">
                    <a:lumMod val="60000"/>
                    <a:lumOff val="40000"/>
                  </a:schemeClr>
                </a:solidFill>
              </a:rPr>
              <a:t>observación</a:t>
            </a:r>
            <a:r>
              <a:rPr lang="es-ES" sz="2400" dirty="0"/>
              <a:t> o dato puntual.</a:t>
            </a:r>
          </a:p>
          <a:p>
            <a:r>
              <a:rPr lang="es-ES" sz="2400" dirty="0"/>
              <a:t>Cada columna es una </a:t>
            </a:r>
            <a:r>
              <a:rPr lang="es-ES" sz="2400" b="1" dirty="0">
                <a:solidFill>
                  <a:schemeClr val="accent5">
                    <a:lumMod val="60000"/>
                    <a:lumOff val="40000"/>
                  </a:schemeClr>
                </a:solidFill>
              </a:rPr>
              <a:t>característica</a:t>
            </a:r>
            <a:r>
              <a:rPr lang="es-ES" sz="2400" dirty="0"/>
              <a:t> (</a:t>
            </a:r>
            <a:r>
              <a:rPr lang="es-ES" sz="2400" b="1" dirty="0" err="1">
                <a:solidFill>
                  <a:schemeClr val="accent5">
                    <a:lumMod val="60000"/>
                    <a:lumOff val="40000"/>
                  </a:schemeClr>
                </a:solidFill>
              </a:rPr>
              <a:t>feature</a:t>
            </a:r>
            <a:r>
              <a:rPr lang="es-ES" sz="2400" dirty="0"/>
              <a:t> o </a:t>
            </a:r>
            <a:r>
              <a:rPr lang="es-ES" sz="2400" b="1" dirty="0">
                <a:solidFill>
                  <a:schemeClr val="accent5">
                    <a:lumMod val="60000"/>
                    <a:lumOff val="40000"/>
                  </a:schemeClr>
                </a:solidFill>
              </a:rPr>
              <a:t>atributo</a:t>
            </a:r>
            <a:r>
              <a:rPr lang="es-ES" sz="2400" dirty="0"/>
              <a:t>), de la observación.</a:t>
            </a:r>
          </a:p>
          <a:p>
            <a:r>
              <a:rPr lang="es-ES" sz="2400" dirty="0"/>
              <a:t>En el caso más general hay una columna, que llamaremos </a:t>
            </a:r>
            <a:r>
              <a:rPr lang="es-ES" sz="2400" b="1" dirty="0">
                <a:solidFill>
                  <a:schemeClr val="accent1">
                    <a:lumMod val="75000"/>
                  </a:schemeClr>
                </a:solidFill>
              </a:rPr>
              <a:t>objetivo</a:t>
            </a:r>
            <a:r>
              <a:rPr lang="es-ES" sz="2400" dirty="0">
                <a:solidFill>
                  <a:schemeClr val="accent1">
                    <a:lumMod val="75000"/>
                  </a:schemeClr>
                </a:solidFill>
              </a:rPr>
              <a:t>, </a:t>
            </a:r>
            <a:r>
              <a:rPr lang="es-ES" sz="2400" b="1" dirty="0" err="1">
                <a:solidFill>
                  <a:schemeClr val="accent1">
                    <a:lumMod val="75000"/>
                  </a:schemeClr>
                </a:solidFill>
              </a:rPr>
              <a:t>label</a:t>
            </a:r>
            <a:r>
              <a:rPr lang="es-ES" sz="2400" dirty="0">
                <a:solidFill>
                  <a:schemeClr val="accent1">
                    <a:lumMod val="75000"/>
                  </a:schemeClr>
                </a:solidFill>
              </a:rPr>
              <a:t>, </a:t>
            </a:r>
            <a:r>
              <a:rPr lang="es-ES" sz="2400" b="1" dirty="0">
                <a:solidFill>
                  <a:schemeClr val="accent1">
                    <a:lumMod val="75000"/>
                  </a:schemeClr>
                </a:solidFill>
              </a:rPr>
              <a:t>etiqueta</a:t>
            </a:r>
            <a:r>
              <a:rPr lang="es-ES" sz="2400" dirty="0">
                <a:solidFill>
                  <a:schemeClr val="accent1">
                    <a:lumMod val="75000"/>
                  </a:schemeClr>
                </a:solidFill>
              </a:rPr>
              <a:t> </a:t>
            </a:r>
            <a:r>
              <a:rPr lang="es-ES" sz="2400" dirty="0"/>
              <a:t>o </a:t>
            </a:r>
            <a:r>
              <a:rPr lang="es-ES" sz="2400" b="1" dirty="0">
                <a:solidFill>
                  <a:schemeClr val="accent1">
                    <a:lumMod val="75000"/>
                  </a:schemeClr>
                </a:solidFill>
              </a:rPr>
              <a:t>respuesta</a:t>
            </a:r>
            <a:r>
              <a:rPr lang="es-ES" sz="2400" dirty="0"/>
              <a:t>, y que será el valor que se pretende predecir.</a:t>
            </a:r>
          </a:p>
        </p:txBody>
      </p:sp>
    </p:spTree>
    <p:extLst>
      <p:ext uri="{BB962C8B-B14F-4D97-AF65-F5344CB8AC3E}">
        <p14:creationId xmlns:p14="http://schemas.microsoft.com/office/powerpoint/2010/main" val="605473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graphicFrame>
        <p:nvGraphicFramePr>
          <p:cNvPr id="8" name="Content Placeholder 7">
            <a:extLst>
              <a:ext uri="{FF2B5EF4-FFF2-40B4-BE49-F238E27FC236}">
                <a16:creationId xmlns:a16="http://schemas.microsoft.com/office/drawing/2014/main" id="{A4EAFD85-DE12-2218-8671-48E868EEC311}"/>
              </a:ext>
            </a:extLst>
          </p:cNvPr>
          <p:cNvGraphicFramePr>
            <a:graphicFrameLocks noGrp="1"/>
          </p:cNvGraphicFramePr>
          <p:nvPr>
            <p:ph idx="1"/>
            <p:extLst>
              <p:ext uri="{D42A27DB-BD31-4B8C-83A1-F6EECF244321}">
                <p14:modId xmlns:p14="http://schemas.microsoft.com/office/powerpoint/2010/main" val="4178662714"/>
              </p:ext>
            </p:extLst>
          </p:nvPr>
        </p:nvGraphicFramePr>
        <p:xfrm>
          <a:off x="1798320" y="2374406"/>
          <a:ext cx="10020300" cy="2966720"/>
        </p:xfrm>
        <a:graphic>
          <a:graphicData uri="http://schemas.openxmlformats.org/drawingml/2006/table">
            <a:tbl>
              <a:tblPr firstRow="1" bandRow="1">
                <a:tableStyleId>{5C22544A-7EE6-4342-B048-85BDC9FD1C3A}</a:tableStyleId>
              </a:tblPr>
              <a:tblGrid>
                <a:gridCol w="1882140">
                  <a:extLst>
                    <a:ext uri="{9D8B030D-6E8A-4147-A177-3AD203B41FA5}">
                      <a16:colId xmlns:a16="http://schemas.microsoft.com/office/drawing/2014/main" val="1839324471"/>
                    </a:ext>
                  </a:extLst>
                </a:gridCol>
                <a:gridCol w="1457960">
                  <a:extLst>
                    <a:ext uri="{9D8B030D-6E8A-4147-A177-3AD203B41FA5}">
                      <a16:colId xmlns:a16="http://schemas.microsoft.com/office/drawing/2014/main" val="849509652"/>
                    </a:ext>
                  </a:extLst>
                </a:gridCol>
                <a:gridCol w="1670050">
                  <a:extLst>
                    <a:ext uri="{9D8B030D-6E8A-4147-A177-3AD203B41FA5}">
                      <a16:colId xmlns:a16="http://schemas.microsoft.com/office/drawing/2014/main" val="3159337072"/>
                    </a:ext>
                  </a:extLst>
                </a:gridCol>
                <a:gridCol w="1670050">
                  <a:extLst>
                    <a:ext uri="{9D8B030D-6E8A-4147-A177-3AD203B41FA5}">
                      <a16:colId xmlns:a16="http://schemas.microsoft.com/office/drawing/2014/main" val="4003628290"/>
                    </a:ext>
                  </a:extLst>
                </a:gridCol>
                <a:gridCol w="1670050">
                  <a:extLst>
                    <a:ext uri="{9D8B030D-6E8A-4147-A177-3AD203B41FA5}">
                      <a16:colId xmlns:a16="http://schemas.microsoft.com/office/drawing/2014/main" val="2802950907"/>
                    </a:ext>
                  </a:extLst>
                </a:gridCol>
                <a:gridCol w="1670050">
                  <a:extLst>
                    <a:ext uri="{9D8B030D-6E8A-4147-A177-3AD203B41FA5}">
                      <a16:colId xmlns:a16="http://schemas.microsoft.com/office/drawing/2014/main" val="2233894333"/>
                    </a:ext>
                  </a:extLst>
                </a:gridCol>
              </a:tblGrid>
              <a:tr h="370840">
                <a:tc>
                  <a:txBody>
                    <a:bodyPr/>
                    <a:lstStyle/>
                    <a:p>
                      <a:pPr algn="ctr"/>
                      <a:r>
                        <a:rPr lang="es-ES_tradnl" sz="1600" dirty="0"/>
                        <a:t>Position</a:t>
                      </a:r>
                    </a:p>
                  </a:txBody>
                  <a:tcPr/>
                </a:tc>
                <a:tc>
                  <a:txBody>
                    <a:bodyPr/>
                    <a:lstStyle/>
                    <a:p>
                      <a:pPr algn="ctr"/>
                      <a:r>
                        <a:rPr lang="es-ES_tradnl" sz="1600" dirty="0" err="1"/>
                        <a:t>Experience</a:t>
                      </a:r>
                      <a:endParaRPr lang="es-ES_tradnl" sz="1600" dirty="0"/>
                    </a:p>
                  </a:txBody>
                  <a:tcPr/>
                </a:tc>
                <a:tc>
                  <a:txBody>
                    <a:bodyPr/>
                    <a:lstStyle/>
                    <a:p>
                      <a:pPr algn="ctr"/>
                      <a:r>
                        <a:rPr lang="es-ES_tradnl" sz="1600" dirty="0" err="1"/>
                        <a:t>Skill</a:t>
                      </a:r>
                      <a:endParaRPr lang="es-ES_tradnl" sz="1600" dirty="0"/>
                    </a:p>
                  </a:txBody>
                  <a:tcPr/>
                </a:tc>
                <a:tc>
                  <a:txBody>
                    <a:bodyPr/>
                    <a:lstStyle/>
                    <a:p>
                      <a:pPr algn="ctr"/>
                      <a:r>
                        <a:rPr lang="es-ES_tradnl" sz="1600" dirty="0"/>
                        <a:t>Country</a:t>
                      </a:r>
                    </a:p>
                  </a:txBody>
                  <a:tcPr/>
                </a:tc>
                <a:tc>
                  <a:txBody>
                    <a:bodyPr/>
                    <a:lstStyle/>
                    <a:p>
                      <a:pPr algn="ctr"/>
                      <a:r>
                        <a:rPr lang="es-ES_tradnl" sz="1600" dirty="0"/>
                        <a:t>City</a:t>
                      </a:r>
                    </a:p>
                  </a:txBody>
                  <a:tcPr/>
                </a:tc>
                <a:tc>
                  <a:txBody>
                    <a:bodyPr/>
                    <a:lstStyle/>
                    <a:p>
                      <a:pPr algn="ctr"/>
                      <a:r>
                        <a:rPr lang="es-ES_tradnl" sz="1600" dirty="0" err="1"/>
                        <a:t>Salary</a:t>
                      </a:r>
                      <a:r>
                        <a:rPr lang="es-ES_tradnl" sz="1600" dirty="0"/>
                        <a:t> ($)</a:t>
                      </a:r>
                    </a:p>
                  </a:txBody>
                  <a:tcPr/>
                </a:tc>
                <a:extLst>
                  <a:ext uri="{0D108BD9-81ED-4DB2-BD59-A6C34878D82A}">
                    <a16:rowId xmlns:a16="http://schemas.microsoft.com/office/drawing/2014/main" val="1306222220"/>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0</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103100</a:t>
                      </a:r>
                    </a:p>
                  </a:txBody>
                  <a:tcPr/>
                </a:tc>
                <a:extLst>
                  <a:ext uri="{0D108BD9-81ED-4DB2-BD59-A6C34878D82A}">
                    <a16:rowId xmlns:a16="http://schemas.microsoft.com/office/drawing/2014/main" val="3761528750"/>
                  </a:ext>
                </a:extLst>
              </a:tr>
              <a:tr h="370840">
                <a:tc>
                  <a:txBody>
                    <a:bodyPr/>
                    <a:lstStyle/>
                    <a:p>
                      <a:pPr algn="ctr"/>
                      <a:r>
                        <a:rPr lang="es-ES_tradnl" sz="1600" dirty="0"/>
                        <a:t>Data </a:t>
                      </a:r>
                      <a:r>
                        <a:rPr lang="es-ES_tradnl" sz="1600" dirty="0" err="1"/>
                        <a:t>Scientist</a:t>
                      </a:r>
                      <a:endParaRPr lang="es-ES_tradnl" sz="1600" dirty="0"/>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Uruguay</a:t>
                      </a:r>
                    </a:p>
                  </a:txBody>
                  <a:tcPr/>
                </a:tc>
                <a:tc>
                  <a:txBody>
                    <a:bodyPr/>
                    <a:lstStyle/>
                    <a:p>
                      <a:pPr algn="ctr"/>
                      <a:r>
                        <a:rPr lang="es-ES_tradnl" sz="1600" dirty="0"/>
                        <a:t>Montevideo</a:t>
                      </a:r>
                    </a:p>
                  </a:txBody>
                  <a:tcPr/>
                </a:tc>
                <a:tc>
                  <a:txBody>
                    <a:bodyPr/>
                    <a:lstStyle/>
                    <a:p>
                      <a:pPr algn="ctr"/>
                      <a:r>
                        <a:rPr lang="es-ES_tradnl" sz="1600" dirty="0"/>
                        <a:t>104900</a:t>
                      </a:r>
                    </a:p>
                  </a:txBody>
                  <a:tcPr/>
                </a:tc>
                <a:extLst>
                  <a:ext uri="{0D108BD9-81ED-4DB2-BD59-A6C34878D82A}">
                    <a16:rowId xmlns:a16="http://schemas.microsoft.com/office/drawing/2014/main" val="1508931811"/>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3</a:t>
                      </a:r>
                    </a:p>
                  </a:txBody>
                  <a:tcPr/>
                </a:tc>
                <a:tc>
                  <a:txBody>
                    <a:bodyPr/>
                    <a:lstStyle/>
                    <a:p>
                      <a:pPr algn="ctr"/>
                      <a:r>
                        <a:rPr lang="es-ES_tradnl" sz="1600" dirty="0"/>
                        <a:t>1</a:t>
                      </a:r>
                    </a:p>
                  </a:txBody>
                  <a:tcPr/>
                </a:tc>
                <a:tc>
                  <a:txBody>
                    <a:bodyPr/>
                    <a:lstStyle/>
                    <a:p>
                      <a:pPr algn="ctr"/>
                      <a:r>
                        <a:rPr lang="es-ES_tradnl" sz="1600" dirty="0"/>
                        <a:t>Argentina</a:t>
                      </a:r>
                    </a:p>
                  </a:txBody>
                  <a:tcPr/>
                </a:tc>
                <a:tc>
                  <a:txBody>
                    <a:bodyPr/>
                    <a:lstStyle/>
                    <a:p>
                      <a:pPr algn="ctr"/>
                      <a:r>
                        <a:rPr lang="es-ES_tradnl" sz="1600" dirty="0"/>
                        <a:t>Chivilcoy</a:t>
                      </a:r>
                    </a:p>
                  </a:txBody>
                  <a:tcPr/>
                </a:tc>
                <a:tc>
                  <a:txBody>
                    <a:bodyPr/>
                    <a:lstStyle/>
                    <a:p>
                      <a:pPr algn="ctr"/>
                      <a:r>
                        <a:rPr lang="es-ES_tradnl" sz="1600" dirty="0"/>
                        <a:t>106800</a:t>
                      </a:r>
                    </a:p>
                  </a:txBody>
                  <a:tcPr/>
                </a:tc>
                <a:extLst>
                  <a:ext uri="{0D108BD9-81ED-4DB2-BD59-A6C34878D82A}">
                    <a16:rowId xmlns:a16="http://schemas.microsoft.com/office/drawing/2014/main" val="1713819745"/>
                  </a:ext>
                </a:extLst>
              </a:tr>
              <a:tr h="370840">
                <a:tc>
                  <a:txBody>
                    <a:bodyPr/>
                    <a:lstStyle/>
                    <a:p>
                      <a:pPr algn="ctr"/>
                      <a:r>
                        <a:rPr lang="es-ES_tradnl" sz="1600" dirty="0"/>
                        <a:t>QA Eng</a:t>
                      </a:r>
                    </a:p>
                  </a:txBody>
                  <a:tcPr/>
                </a:tc>
                <a:tc>
                  <a:txBody>
                    <a:bodyPr/>
                    <a:lstStyle/>
                    <a:p>
                      <a:pPr algn="ctr"/>
                      <a:r>
                        <a:rPr lang="es-ES_tradnl" sz="1600" dirty="0"/>
                        <a:t>2</a:t>
                      </a:r>
                    </a:p>
                  </a:txBody>
                  <a:tcPr/>
                </a:tc>
                <a:tc>
                  <a:txBody>
                    <a:bodyPr/>
                    <a:lstStyle/>
                    <a:p>
                      <a:pPr algn="ctr"/>
                      <a:r>
                        <a:rPr lang="es-ES_tradnl" sz="1600" dirty="0"/>
                        <a:t>2</a:t>
                      </a:r>
                    </a:p>
                  </a:txBody>
                  <a:tcPr/>
                </a:tc>
                <a:tc>
                  <a:txBody>
                    <a:bodyPr/>
                    <a:lstStyle/>
                    <a:p>
                      <a:pPr algn="ctr"/>
                      <a:r>
                        <a:rPr lang="es-ES_tradnl" sz="1600" dirty="0"/>
                        <a:t>Colombia</a:t>
                      </a:r>
                    </a:p>
                  </a:txBody>
                  <a:tcPr/>
                </a:tc>
                <a:tc>
                  <a:txBody>
                    <a:bodyPr/>
                    <a:lstStyle/>
                    <a:p>
                      <a:pPr algn="ctr"/>
                      <a:r>
                        <a:rPr lang="es-ES_tradnl" sz="1600" dirty="0"/>
                        <a:t>Bogotá</a:t>
                      </a:r>
                    </a:p>
                  </a:txBody>
                  <a:tcPr/>
                </a:tc>
                <a:tc>
                  <a:txBody>
                    <a:bodyPr/>
                    <a:lstStyle/>
                    <a:p>
                      <a:pPr algn="ctr"/>
                      <a:r>
                        <a:rPr lang="es-ES_tradnl" sz="1600" dirty="0"/>
                        <a:t>108700</a:t>
                      </a:r>
                    </a:p>
                  </a:txBody>
                  <a:tcPr/>
                </a:tc>
                <a:extLst>
                  <a:ext uri="{0D108BD9-81ED-4DB2-BD59-A6C34878D82A}">
                    <a16:rowId xmlns:a16="http://schemas.microsoft.com/office/drawing/2014/main" val="3956966478"/>
                  </a:ext>
                </a:extLst>
              </a:tr>
              <a:tr h="370840">
                <a:tc>
                  <a:txBody>
                    <a:bodyPr/>
                    <a:lstStyle/>
                    <a:p>
                      <a:pPr algn="ctr"/>
                      <a:r>
                        <a:rPr lang="es-ES_tradnl" sz="1600" dirty="0" err="1"/>
                        <a:t>Product</a:t>
                      </a:r>
                      <a:r>
                        <a:rPr lang="es-ES_tradnl" sz="1600" dirty="0"/>
                        <a:t> Manager</a:t>
                      </a:r>
                    </a:p>
                  </a:txBody>
                  <a:tcPr/>
                </a:tc>
                <a:tc>
                  <a:txBody>
                    <a:bodyPr/>
                    <a:lstStyle/>
                    <a:p>
                      <a:pPr algn="ctr"/>
                      <a:r>
                        <a:rPr lang="es-ES_tradnl" sz="1600" dirty="0"/>
                        <a:t>1</a:t>
                      </a:r>
                    </a:p>
                  </a:txBody>
                  <a:tcPr/>
                </a:tc>
                <a:tc>
                  <a:txBody>
                    <a:bodyPr/>
                    <a:lstStyle/>
                    <a:p>
                      <a:pPr algn="ctr"/>
                      <a:r>
                        <a:rPr lang="es-ES_tradnl" sz="1600" dirty="0"/>
                        <a:t>5</a:t>
                      </a:r>
                    </a:p>
                  </a:txBody>
                  <a:tcPr/>
                </a:tc>
                <a:tc>
                  <a:txBody>
                    <a:bodyPr/>
                    <a:lstStyle/>
                    <a:p>
                      <a:pPr algn="ctr"/>
                      <a:r>
                        <a:rPr lang="es-ES_tradnl" sz="1600" dirty="0"/>
                        <a:t>Perú</a:t>
                      </a:r>
                    </a:p>
                  </a:txBody>
                  <a:tcPr/>
                </a:tc>
                <a:tc>
                  <a:txBody>
                    <a:bodyPr/>
                    <a:lstStyle/>
                    <a:p>
                      <a:pPr algn="ctr"/>
                      <a:r>
                        <a:rPr lang="es-ES_tradnl" sz="1600" dirty="0"/>
                        <a:t>Lima</a:t>
                      </a:r>
                    </a:p>
                  </a:txBody>
                  <a:tcPr/>
                </a:tc>
                <a:tc>
                  <a:txBody>
                    <a:bodyPr/>
                    <a:lstStyle/>
                    <a:p>
                      <a:pPr algn="ctr"/>
                      <a:r>
                        <a:rPr lang="es-ES_tradnl" sz="1600" dirty="0"/>
                        <a:t>110400</a:t>
                      </a:r>
                    </a:p>
                  </a:txBody>
                  <a:tcPr/>
                </a:tc>
                <a:extLst>
                  <a:ext uri="{0D108BD9-81ED-4DB2-BD59-A6C34878D82A}">
                    <a16:rowId xmlns:a16="http://schemas.microsoft.com/office/drawing/2014/main" val="1010635144"/>
                  </a:ext>
                </a:extLst>
              </a:tr>
              <a:tr h="370840">
                <a:tc>
                  <a:txBody>
                    <a:bodyPr/>
                    <a:lstStyle/>
                    <a:p>
                      <a:pPr algn="ctr"/>
                      <a:r>
                        <a:rPr lang="es-ES_tradnl" sz="1600" dirty="0" err="1"/>
                        <a:t>Developer</a:t>
                      </a:r>
                      <a:endParaRPr lang="es-ES_tradnl" sz="1600" dirty="0"/>
                    </a:p>
                  </a:txBody>
                  <a:tcPr/>
                </a:tc>
                <a:tc>
                  <a:txBody>
                    <a:bodyPr/>
                    <a:lstStyle/>
                    <a:p>
                      <a:pPr algn="ctr"/>
                      <a:r>
                        <a:rPr lang="es-ES_tradnl" sz="1600" dirty="0"/>
                        <a:t>7</a:t>
                      </a:r>
                    </a:p>
                  </a:txBody>
                  <a:tcPr/>
                </a:tc>
                <a:tc>
                  <a:txBody>
                    <a:bodyPr/>
                    <a:lstStyle/>
                    <a:p>
                      <a:pPr algn="ctr"/>
                      <a:r>
                        <a:rPr lang="es-ES_tradnl" sz="1600" dirty="0"/>
                        <a:t>5</a:t>
                      </a:r>
                    </a:p>
                  </a:txBody>
                  <a:tcPr/>
                </a:tc>
                <a:tc>
                  <a:txBody>
                    <a:bodyPr/>
                    <a:lstStyle/>
                    <a:p>
                      <a:pPr algn="ctr"/>
                      <a:r>
                        <a:rPr lang="es-ES_tradnl" sz="1600" dirty="0"/>
                        <a:t>Paraguay</a:t>
                      </a:r>
                    </a:p>
                  </a:txBody>
                  <a:tcPr/>
                </a:tc>
                <a:tc>
                  <a:txBody>
                    <a:bodyPr/>
                    <a:lstStyle/>
                    <a:p>
                      <a:pPr algn="ctr"/>
                      <a:r>
                        <a:rPr lang="es-ES_tradnl" sz="1600" dirty="0"/>
                        <a:t>Asunción</a:t>
                      </a:r>
                    </a:p>
                  </a:txBody>
                  <a:tcPr/>
                </a:tc>
                <a:tc>
                  <a:txBody>
                    <a:bodyPr/>
                    <a:lstStyle/>
                    <a:p>
                      <a:pPr algn="ctr"/>
                      <a:r>
                        <a:rPr lang="es-ES_tradnl" sz="1600" dirty="0"/>
                        <a:t>112300</a:t>
                      </a:r>
                    </a:p>
                  </a:txBody>
                  <a:tcPr/>
                </a:tc>
                <a:extLst>
                  <a:ext uri="{0D108BD9-81ED-4DB2-BD59-A6C34878D82A}">
                    <a16:rowId xmlns:a16="http://schemas.microsoft.com/office/drawing/2014/main" val="1240588716"/>
                  </a:ext>
                </a:extLst>
              </a:tr>
              <a:tr h="370840">
                <a:tc>
                  <a:txBody>
                    <a:bodyPr/>
                    <a:lstStyle/>
                    <a:p>
                      <a:pPr algn="ctr"/>
                      <a:r>
                        <a:rPr lang="es-ES_tradnl" sz="1600" dirty="0"/>
                        <a:t>Cloud Eng</a:t>
                      </a:r>
                    </a:p>
                  </a:txBody>
                  <a:tcPr/>
                </a:tc>
                <a:tc>
                  <a:txBody>
                    <a:bodyPr/>
                    <a:lstStyle/>
                    <a:p>
                      <a:pPr algn="ctr"/>
                      <a:r>
                        <a:rPr lang="es-ES_tradnl" sz="1600" dirty="0"/>
                        <a:t>5</a:t>
                      </a:r>
                    </a:p>
                  </a:txBody>
                  <a:tcPr/>
                </a:tc>
                <a:tc>
                  <a:txBody>
                    <a:bodyPr/>
                    <a:lstStyle/>
                    <a:p>
                      <a:pPr algn="ctr"/>
                      <a:r>
                        <a:rPr lang="es-ES_tradnl" sz="1600" dirty="0"/>
                        <a:t>2</a:t>
                      </a:r>
                    </a:p>
                  </a:txBody>
                  <a:tcPr/>
                </a:tc>
                <a:tc>
                  <a:txBody>
                    <a:bodyPr/>
                    <a:lstStyle/>
                    <a:p>
                      <a:pPr algn="ctr"/>
                      <a:r>
                        <a:rPr lang="es-ES_tradnl" sz="1600" dirty="0"/>
                        <a:t>Argentina</a:t>
                      </a:r>
                    </a:p>
                  </a:txBody>
                  <a:tcPr/>
                </a:tc>
                <a:tc>
                  <a:txBody>
                    <a:bodyPr/>
                    <a:lstStyle/>
                    <a:p>
                      <a:pPr algn="ctr"/>
                      <a:r>
                        <a:rPr lang="es-ES_tradnl" sz="1600" dirty="0"/>
                        <a:t>Buenos Aires</a:t>
                      </a:r>
                    </a:p>
                  </a:txBody>
                  <a:tcPr/>
                </a:tc>
                <a:tc>
                  <a:txBody>
                    <a:bodyPr/>
                    <a:lstStyle/>
                    <a:p>
                      <a:pPr algn="ctr"/>
                      <a:r>
                        <a:rPr lang="es-ES_tradnl" sz="1600" dirty="0"/>
                        <a:t>116100</a:t>
                      </a:r>
                    </a:p>
                  </a:txBody>
                  <a:tcPr/>
                </a:tc>
                <a:extLst>
                  <a:ext uri="{0D108BD9-81ED-4DB2-BD59-A6C34878D82A}">
                    <a16:rowId xmlns:a16="http://schemas.microsoft.com/office/drawing/2014/main" val="2261209319"/>
                  </a:ext>
                </a:extLst>
              </a:tr>
            </a:tbl>
          </a:graphicData>
        </a:graphic>
      </p:graphicFrame>
      <p:sp>
        <p:nvSpPr>
          <p:cNvPr id="9" name="TextBox 8">
            <a:extLst>
              <a:ext uri="{FF2B5EF4-FFF2-40B4-BE49-F238E27FC236}">
                <a16:creationId xmlns:a16="http://schemas.microsoft.com/office/drawing/2014/main" id="{012A9D70-C6A7-6439-31D0-B4F93389CECF}"/>
              </a:ext>
            </a:extLst>
          </p:cNvPr>
          <p:cNvSpPr txBox="1"/>
          <p:nvPr/>
        </p:nvSpPr>
        <p:spPr>
          <a:xfrm>
            <a:off x="101600" y="2749055"/>
            <a:ext cx="1447576" cy="369332"/>
          </a:xfrm>
          <a:prstGeom prst="rect">
            <a:avLst/>
          </a:prstGeom>
          <a:noFill/>
        </p:spPr>
        <p:txBody>
          <a:bodyPr wrap="none" rtlCol="0">
            <a:spAutoFit/>
          </a:bodyPr>
          <a:lstStyle/>
          <a:p>
            <a:r>
              <a:rPr lang="es-ES_tradnl" b="1" dirty="0"/>
              <a:t>Observación</a:t>
            </a:r>
          </a:p>
        </p:txBody>
      </p:sp>
      <p:cxnSp>
        <p:nvCxnSpPr>
          <p:cNvPr id="12" name="Straight Arrow Connector 11">
            <a:extLst>
              <a:ext uri="{FF2B5EF4-FFF2-40B4-BE49-F238E27FC236}">
                <a16:creationId xmlns:a16="http://schemas.microsoft.com/office/drawing/2014/main" id="{D80D1674-9A8A-188A-9FB6-A5CCF86AF58A}"/>
              </a:ext>
            </a:extLst>
          </p:cNvPr>
          <p:cNvCxnSpPr>
            <a:cxnSpLocks/>
          </p:cNvCxnSpPr>
          <p:nvPr/>
        </p:nvCxnSpPr>
        <p:spPr>
          <a:xfrm>
            <a:off x="1549176" y="2933721"/>
            <a:ext cx="202132" cy="0"/>
          </a:xfrm>
          <a:prstGeom prst="straightConnector1">
            <a:avLst/>
          </a:prstGeom>
          <a:ln w="38100">
            <a:solidFill>
              <a:srgbClr val="BA8E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2155FAC-168D-5119-2498-44F21EB933E8}"/>
              </a:ext>
            </a:extLst>
          </p:cNvPr>
          <p:cNvSpPr/>
          <p:nvPr/>
        </p:nvSpPr>
        <p:spPr>
          <a:xfrm>
            <a:off x="1798320" y="1904248"/>
            <a:ext cx="8352229" cy="340242"/>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Atributos/</a:t>
            </a:r>
            <a:r>
              <a:rPr lang="es-ES_tradnl" dirty="0" err="1"/>
              <a:t>features</a:t>
            </a:r>
            <a:endParaRPr lang="es-ES_tradnl" dirty="0"/>
          </a:p>
        </p:txBody>
      </p:sp>
      <p:sp>
        <p:nvSpPr>
          <p:cNvPr id="14" name="Rectangle 13">
            <a:extLst>
              <a:ext uri="{FF2B5EF4-FFF2-40B4-BE49-F238E27FC236}">
                <a16:creationId xmlns:a16="http://schemas.microsoft.com/office/drawing/2014/main" id="{96858A00-8232-2A7D-94A6-6AA742FF2029}"/>
              </a:ext>
            </a:extLst>
          </p:cNvPr>
          <p:cNvSpPr/>
          <p:nvPr/>
        </p:nvSpPr>
        <p:spPr>
          <a:xfrm>
            <a:off x="10150548" y="1904248"/>
            <a:ext cx="1668071" cy="340242"/>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Objetivo</a:t>
            </a:r>
          </a:p>
        </p:txBody>
      </p:sp>
    </p:spTree>
    <p:extLst>
      <p:ext uri="{BB962C8B-B14F-4D97-AF65-F5344CB8AC3E}">
        <p14:creationId xmlns:p14="http://schemas.microsoft.com/office/powerpoint/2010/main" val="25879506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7427364" cy="3969785"/>
          </a:xfrm>
        </p:spPr>
        <p:txBody>
          <a:bodyPr>
            <a:normAutofit/>
          </a:bodyPr>
          <a:lstStyle/>
          <a:p>
            <a:pPr marL="0" indent="0">
              <a:buNone/>
            </a:pPr>
            <a:r>
              <a:rPr lang="es-ES" dirty="0"/>
              <a:t>Cuando modelamos usando Aprendizaje Automático tenemos un variable dependiente</a:t>
            </a:r>
            <a:r>
              <a:rPr lang="es-ES" b="1" dirty="0">
                <a:solidFill>
                  <a:schemeClr val="accent4">
                    <a:lumMod val="75000"/>
                  </a:schemeClr>
                </a:solidFill>
              </a:rPr>
              <a:t> target </a:t>
            </a:r>
            <a:r>
              <a:rPr lang="es-ES" sz="2800" b="1" dirty="0">
                <a:solidFill>
                  <a:schemeClr val="accent2">
                    <a:lumMod val="75000"/>
                  </a:schemeClr>
                </a:solidFill>
              </a:rPr>
              <a:t>y</a:t>
            </a:r>
            <a:r>
              <a:rPr lang="es-ES" dirty="0"/>
              <a:t> (que podemos conocer o no) dado un conjunto de predictores </a:t>
            </a:r>
            <a:r>
              <a:rPr lang="es-ES" sz="2800" b="1" dirty="0">
                <a:solidFill>
                  <a:schemeClr val="accent2">
                    <a:lumMod val="75000"/>
                  </a:schemeClr>
                </a:solidFill>
              </a:rPr>
              <a:t>x</a:t>
            </a:r>
            <a:r>
              <a:rPr lang="es-ES" sz="2800" b="1" baseline="-25000" dirty="0">
                <a:solidFill>
                  <a:schemeClr val="accent2">
                    <a:lumMod val="75000"/>
                  </a:schemeClr>
                </a:solidFill>
              </a:rPr>
              <a:t>1</a:t>
            </a:r>
            <a:r>
              <a:rPr lang="es-ES" sz="2800" b="1" dirty="0">
                <a:solidFill>
                  <a:schemeClr val="accent2">
                    <a:lumMod val="75000"/>
                  </a:schemeClr>
                </a:solidFill>
              </a:rPr>
              <a:t>, x</a:t>
            </a:r>
            <a:r>
              <a:rPr lang="es-ES" sz="2800" b="1" baseline="-25000" dirty="0">
                <a:solidFill>
                  <a:schemeClr val="accent2">
                    <a:lumMod val="75000"/>
                  </a:schemeClr>
                </a:solidFill>
              </a:rPr>
              <a:t>2</a:t>
            </a:r>
            <a:r>
              <a:rPr lang="es-ES" sz="2800" b="1" dirty="0">
                <a:solidFill>
                  <a:schemeClr val="accent2">
                    <a:lumMod val="75000"/>
                  </a:schemeClr>
                </a:solidFill>
              </a:rPr>
              <a:t>, …, </a:t>
            </a:r>
            <a:r>
              <a:rPr lang="es-ES" sz="2800" b="1" dirty="0" err="1">
                <a:solidFill>
                  <a:schemeClr val="accent2">
                    <a:lumMod val="75000"/>
                  </a:schemeClr>
                </a:solidFill>
              </a:rPr>
              <a:t>x</a:t>
            </a:r>
            <a:r>
              <a:rPr lang="es-ES" sz="2800" b="1" baseline="-25000" dirty="0" err="1">
                <a:solidFill>
                  <a:schemeClr val="accent2">
                    <a:lumMod val="75000"/>
                  </a:schemeClr>
                </a:solidFill>
              </a:rPr>
              <a:t>p</a:t>
            </a:r>
            <a:r>
              <a:rPr lang="es-ES" dirty="0"/>
              <a:t>, el cual podemos describir como un vector </a:t>
            </a:r>
            <a:r>
              <a:rPr lang="es-ES" sz="2400" b="1" dirty="0">
                <a:solidFill>
                  <a:schemeClr val="accent2">
                    <a:lumMod val="75000"/>
                  </a:schemeClr>
                </a:solidFill>
              </a:rPr>
              <a:t>X = (x</a:t>
            </a:r>
            <a:r>
              <a:rPr lang="es-ES" sz="2400" b="1" baseline="-25000" dirty="0">
                <a:solidFill>
                  <a:schemeClr val="accent2">
                    <a:lumMod val="75000"/>
                  </a:schemeClr>
                </a:solidFill>
              </a:rPr>
              <a:t>1</a:t>
            </a:r>
            <a:r>
              <a:rPr lang="es-ES" sz="2400" b="1" dirty="0">
                <a:solidFill>
                  <a:schemeClr val="accent2">
                    <a:lumMod val="75000"/>
                  </a:schemeClr>
                </a:solidFill>
              </a:rPr>
              <a:t>, x</a:t>
            </a:r>
            <a:r>
              <a:rPr lang="es-ES" sz="2400" b="1" baseline="-25000" dirty="0">
                <a:solidFill>
                  <a:schemeClr val="accent2">
                    <a:lumMod val="75000"/>
                  </a:schemeClr>
                </a:solidFill>
              </a:rPr>
              <a:t>2</a:t>
            </a:r>
            <a:r>
              <a:rPr lang="es-ES" sz="2400" b="1" dirty="0">
                <a:solidFill>
                  <a:schemeClr val="accent2">
                    <a:lumMod val="75000"/>
                  </a:schemeClr>
                </a:solidFill>
              </a:rPr>
              <a:t>, …, </a:t>
            </a:r>
            <a:r>
              <a:rPr lang="es-ES" sz="2400" b="1" dirty="0" err="1">
                <a:solidFill>
                  <a:schemeClr val="accent2">
                    <a:lumMod val="75000"/>
                  </a:schemeClr>
                </a:solidFill>
              </a:rPr>
              <a:t>x</a:t>
            </a:r>
            <a:r>
              <a:rPr lang="es-ES" sz="2400" b="1" baseline="-25000" dirty="0" err="1">
                <a:solidFill>
                  <a:schemeClr val="accent2">
                    <a:lumMod val="75000"/>
                  </a:schemeClr>
                </a:solidFill>
              </a:rPr>
              <a:t>p</a:t>
            </a:r>
            <a:r>
              <a:rPr lang="es-ES" sz="2400" b="1" dirty="0">
                <a:solidFill>
                  <a:schemeClr val="accent2">
                    <a:lumMod val="75000"/>
                  </a:schemeClr>
                </a:solidFill>
              </a:rPr>
              <a:t>)</a:t>
            </a:r>
            <a:r>
              <a:rPr lang="es-ES" dirty="0"/>
              <a:t>. </a:t>
            </a:r>
          </a:p>
          <a:p>
            <a:pPr marL="0" indent="0">
              <a:buNone/>
            </a:pPr>
            <a:r>
              <a:rPr lang="es-ES" sz="2000" i="1" dirty="0"/>
              <a:t>El desafío en Aprendizaje Automático es elegir las entradas correctas.</a:t>
            </a:r>
            <a:endParaRPr lang="es-ES" dirty="0"/>
          </a:p>
          <a:p>
            <a:pPr marL="0" indent="0">
              <a:buNone/>
            </a:pPr>
            <a:r>
              <a:rPr lang="es-ES" dirty="0"/>
              <a:t>El conjunto total de estas observaciones se llama </a:t>
            </a:r>
            <a:r>
              <a:rPr lang="es-ES" b="1" dirty="0">
                <a:solidFill>
                  <a:schemeClr val="accent6">
                    <a:lumMod val="60000"/>
                    <a:lumOff val="40000"/>
                  </a:schemeClr>
                </a:solidFill>
              </a:rPr>
              <a:t>población</a:t>
            </a:r>
            <a:r>
              <a:rPr lang="es-ES" dirty="0"/>
              <a:t>, lo cual casi nunca podemos tener, sino que tenemos un sub-set de estas observaciones. </a:t>
            </a:r>
          </a:p>
          <a:p>
            <a:pPr marL="0" indent="0">
              <a:buNone/>
            </a:pPr>
            <a:endParaRPr lang="es-ES" dirty="0"/>
          </a:p>
        </p:txBody>
      </p:sp>
      <p:sp>
        <p:nvSpPr>
          <p:cNvPr id="3" name="Oval 2">
            <a:extLst>
              <a:ext uri="{FF2B5EF4-FFF2-40B4-BE49-F238E27FC236}">
                <a16:creationId xmlns:a16="http://schemas.microsoft.com/office/drawing/2014/main" id="{67BED01E-2218-8C1F-F73E-34B2A3998B6C}"/>
              </a:ext>
            </a:extLst>
          </p:cNvPr>
          <p:cNvSpPr/>
          <p:nvPr/>
        </p:nvSpPr>
        <p:spPr>
          <a:xfrm>
            <a:off x="8338655" y="2089927"/>
            <a:ext cx="2842590" cy="337217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dirty="0"/>
          </a:p>
          <a:p>
            <a:pPr algn="ctr"/>
            <a:endParaRPr lang="es-ES_tradnl" dirty="0"/>
          </a:p>
          <a:p>
            <a:pPr algn="ctr"/>
            <a:endParaRPr lang="es-ES_tradnl" dirty="0"/>
          </a:p>
          <a:p>
            <a:pPr algn="ctr"/>
            <a:r>
              <a:rPr lang="es-ES_tradnl" dirty="0"/>
              <a:t>Población</a:t>
            </a:r>
          </a:p>
        </p:txBody>
      </p:sp>
      <p:sp>
        <p:nvSpPr>
          <p:cNvPr id="7" name="Oval 6">
            <a:extLst>
              <a:ext uri="{FF2B5EF4-FFF2-40B4-BE49-F238E27FC236}">
                <a16:creationId xmlns:a16="http://schemas.microsoft.com/office/drawing/2014/main" id="{7ADD1706-88C2-A577-69BE-7166D2132A25}"/>
              </a:ext>
            </a:extLst>
          </p:cNvPr>
          <p:cNvSpPr/>
          <p:nvPr/>
        </p:nvSpPr>
        <p:spPr>
          <a:xfrm>
            <a:off x="9123763" y="2262646"/>
            <a:ext cx="1272374" cy="126227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Sub-set</a:t>
            </a:r>
          </a:p>
        </p:txBody>
      </p:sp>
    </p:spTree>
    <p:extLst>
      <p:ext uri="{BB962C8B-B14F-4D97-AF65-F5344CB8AC3E}">
        <p14:creationId xmlns:p14="http://schemas.microsoft.com/office/powerpoint/2010/main" val="40055512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10000"/>
          </a:bodyPr>
          <a:lstStyle/>
          <a:p>
            <a:pPr marL="0" indent="0">
              <a:buNone/>
            </a:pPr>
            <a:r>
              <a:rPr lang="es-ES" sz="2400" dirty="0"/>
              <a:t>Cada atributo puede tener diferentes formas, una medida de altura es diferente a el tipo de música que más le gusta a un usuario. </a:t>
            </a:r>
          </a:p>
          <a:p>
            <a:pPr marL="0" indent="0">
              <a:buNone/>
            </a:pPr>
            <a:r>
              <a:rPr lang="es-ES" sz="2400" dirty="0"/>
              <a:t>Tenemos diferentes tipos de variables:</a:t>
            </a:r>
          </a:p>
          <a:p>
            <a:pPr marL="0" indent="0">
              <a:buNone/>
            </a:pPr>
            <a:r>
              <a:rPr lang="es-ES" sz="2400" b="1" dirty="0">
                <a:solidFill>
                  <a:schemeClr val="accent5">
                    <a:lumMod val="60000"/>
                    <a:lumOff val="40000"/>
                  </a:schemeClr>
                </a:solidFill>
              </a:rPr>
              <a:t>Variables numéricas: </a:t>
            </a:r>
            <a:r>
              <a:rPr lang="es-ES" sz="2400" dirty="0"/>
              <a:t>Son aquellas que representan números y con ellas se pueden realizar operaciones aritméticas.</a:t>
            </a:r>
          </a:p>
          <a:p>
            <a:r>
              <a:rPr lang="es-ES" sz="2400" b="1" dirty="0">
                <a:solidFill>
                  <a:schemeClr val="accent3">
                    <a:lumMod val="60000"/>
                    <a:lumOff val="40000"/>
                  </a:schemeClr>
                </a:solidFill>
              </a:rPr>
              <a:t>Discretas: </a:t>
            </a:r>
            <a:r>
              <a:rPr lang="es-ES" sz="2400" dirty="0"/>
              <a:t>Son números enteros, cosas que se pueden contar. 1, 2, 3 empleados, 568 personas.</a:t>
            </a:r>
          </a:p>
          <a:p>
            <a:r>
              <a:rPr lang="es-ES" sz="2400" b="1" dirty="0">
                <a:solidFill>
                  <a:schemeClr val="accent1">
                    <a:lumMod val="75000"/>
                  </a:schemeClr>
                </a:solidFill>
              </a:rPr>
              <a:t>Continuas: </a:t>
            </a:r>
            <a:r>
              <a:rPr lang="es-ES" sz="2400" dirty="0"/>
              <a:t>Números reales. El valor dado a una observación para una variable continua puede incluir valores tan pequeños como lo permita el instrumento de medición o la representación numérica. Altura, peso, costo, precio…</a:t>
            </a:r>
          </a:p>
          <a:p>
            <a:endParaRPr lang="es-ES" sz="2400" dirty="0"/>
          </a:p>
          <a:p>
            <a:endParaRPr lang="es-ES" sz="2400" dirty="0"/>
          </a:p>
        </p:txBody>
      </p:sp>
    </p:spTree>
    <p:extLst>
      <p:ext uri="{BB962C8B-B14F-4D97-AF65-F5344CB8AC3E}">
        <p14:creationId xmlns:p14="http://schemas.microsoft.com/office/powerpoint/2010/main" val="16506864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Datos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lnSpcReduction="10000"/>
          </a:bodyPr>
          <a:lstStyle/>
          <a:p>
            <a:pPr marL="0" indent="0">
              <a:buNone/>
            </a:pPr>
            <a:r>
              <a:rPr lang="es-ES" sz="2400" b="1" dirty="0">
                <a:solidFill>
                  <a:schemeClr val="accent5">
                    <a:lumMod val="60000"/>
                    <a:lumOff val="40000"/>
                  </a:schemeClr>
                </a:solidFill>
              </a:rPr>
              <a:t>Variables categóricas: </a:t>
            </a:r>
            <a:r>
              <a:rPr lang="es-ES" sz="2400" dirty="0"/>
              <a:t>Es una variable que puede tomar uno de un número limitado, y por lo general fijo, de posibles valores.</a:t>
            </a:r>
          </a:p>
          <a:p>
            <a:r>
              <a:rPr lang="es-ES" sz="2400" b="1" dirty="0">
                <a:solidFill>
                  <a:schemeClr val="accent3">
                    <a:lumMod val="60000"/>
                    <a:lumOff val="40000"/>
                  </a:schemeClr>
                </a:solidFill>
              </a:rPr>
              <a:t>Nominal: </a:t>
            </a:r>
            <a:r>
              <a:rPr lang="es-ES" sz="2400" dirty="0"/>
              <a:t>Valores que toman corresponden a nombres de categorías, clases o estados de las cosas. Estado civil (soltero, casado, divorciado), Spam en e-mails (Binario, es spam o no). Tipo de cerveza (Ale, Pale, Stout, etc.)  </a:t>
            </a:r>
          </a:p>
          <a:p>
            <a:r>
              <a:rPr lang="es-ES" sz="2400" b="1" dirty="0">
                <a:solidFill>
                  <a:schemeClr val="accent4">
                    <a:lumMod val="75000"/>
                  </a:schemeClr>
                </a:solidFill>
              </a:rPr>
              <a:t>Ordinal: </a:t>
            </a:r>
            <a:r>
              <a:rPr lang="es-ES" sz="2400" dirty="0"/>
              <a:t>Similar al nominal, con la diferencia de poder aplicar un orden sobre estas categorías. </a:t>
            </a:r>
            <a:br>
              <a:rPr lang="es-ES" sz="2400" dirty="0"/>
            </a:br>
            <a:r>
              <a:rPr lang="es-ES" sz="2400" dirty="0"/>
              <a:t>Estado de satisfacción: Me disgusta mucho, me disgusta, neutro, me gusta, me gusta mucho.</a:t>
            </a:r>
            <a:br>
              <a:rPr lang="es-ES" sz="2400" dirty="0"/>
            </a:br>
            <a:r>
              <a:rPr lang="es-ES" sz="2400" dirty="0">
                <a:solidFill>
                  <a:srgbClr val="C00000"/>
                </a:solidFill>
              </a:rPr>
              <a:t>No tiene que haber una equidistancia entre las opciones.</a:t>
            </a:r>
          </a:p>
          <a:p>
            <a:endParaRPr lang="es-ES" sz="2400" dirty="0"/>
          </a:p>
        </p:txBody>
      </p:sp>
    </p:spTree>
    <p:extLst>
      <p:ext uri="{BB962C8B-B14F-4D97-AF65-F5344CB8AC3E}">
        <p14:creationId xmlns:p14="http://schemas.microsoft.com/office/powerpoint/2010/main" val="1099192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Formas de aprendizaje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2560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69166"/>
            <a:ext cx="10691264" cy="4160048"/>
          </a:xfrm>
        </p:spPr>
        <p:txBody>
          <a:bodyPr>
            <a:normAutofit/>
          </a:bodyPr>
          <a:lstStyle/>
          <a:p>
            <a:pPr marL="0" indent="0">
              <a:buNone/>
            </a:pPr>
            <a:r>
              <a:rPr lang="es-ES" sz="1800" dirty="0"/>
              <a:t>Un esquema de aplicar Aprendizaje Automático nos queda…</a:t>
            </a:r>
          </a:p>
        </p:txBody>
      </p:sp>
      <p:sp>
        <p:nvSpPr>
          <p:cNvPr id="3" name="Oval 2">
            <a:extLst>
              <a:ext uri="{FF2B5EF4-FFF2-40B4-BE49-F238E27FC236}">
                <a16:creationId xmlns:a16="http://schemas.microsoft.com/office/drawing/2014/main" id="{EC1F9571-606F-F17B-5685-274D633028AF}"/>
              </a:ext>
            </a:extLst>
          </p:cNvPr>
          <p:cNvSpPr/>
          <p:nvPr/>
        </p:nvSpPr>
        <p:spPr>
          <a:xfrm>
            <a:off x="1639958" y="2293127"/>
            <a:ext cx="2842590" cy="337217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_tradnl" dirty="0"/>
          </a:p>
          <a:p>
            <a:pPr algn="ctr"/>
            <a:endParaRPr lang="es-ES_tradnl" dirty="0"/>
          </a:p>
          <a:p>
            <a:pPr algn="ctr"/>
            <a:endParaRPr lang="es-ES_tradnl" dirty="0"/>
          </a:p>
          <a:p>
            <a:pPr algn="ctr"/>
            <a:r>
              <a:rPr lang="es-ES_tradnl" dirty="0"/>
              <a:t>Población</a:t>
            </a:r>
          </a:p>
        </p:txBody>
      </p:sp>
      <p:sp>
        <p:nvSpPr>
          <p:cNvPr id="7" name="Oval 6">
            <a:extLst>
              <a:ext uri="{FF2B5EF4-FFF2-40B4-BE49-F238E27FC236}">
                <a16:creationId xmlns:a16="http://schemas.microsoft.com/office/drawing/2014/main" id="{2235CE07-CC8A-F765-E37C-C9AE28C48451}"/>
              </a:ext>
            </a:extLst>
          </p:cNvPr>
          <p:cNvSpPr/>
          <p:nvPr/>
        </p:nvSpPr>
        <p:spPr>
          <a:xfrm>
            <a:off x="1967948" y="2497843"/>
            <a:ext cx="2186609" cy="126227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err="1"/>
              <a:t>Subset</a:t>
            </a:r>
            <a:r>
              <a:rPr lang="es-ES_tradnl" sz="1600" dirty="0"/>
              <a:t> entrenamiento</a:t>
            </a:r>
          </a:p>
        </p:txBody>
      </p:sp>
      <p:sp>
        <p:nvSpPr>
          <p:cNvPr id="8" name="Rounded Rectangle 7">
            <a:extLst>
              <a:ext uri="{FF2B5EF4-FFF2-40B4-BE49-F238E27FC236}">
                <a16:creationId xmlns:a16="http://schemas.microsoft.com/office/drawing/2014/main" id="{C4521C50-51BE-9097-143B-3126A6A285E4}"/>
              </a:ext>
            </a:extLst>
          </p:cNvPr>
          <p:cNvSpPr/>
          <p:nvPr/>
        </p:nvSpPr>
        <p:spPr>
          <a:xfrm>
            <a:off x="5872370" y="3385613"/>
            <a:ext cx="2332420" cy="145111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a:t>
            </a:r>
          </a:p>
          <a:p>
            <a:pPr algn="ctr"/>
            <a:r>
              <a:rPr lang="es-ES_tradnl" dirty="0"/>
              <a:t>h(X)</a:t>
            </a:r>
          </a:p>
        </p:txBody>
      </p:sp>
      <p:cxnSp>
        <p:nvCxnSpPr>
          <p:cNvPr id="10" name="Straight Arrow Connector 9">
            <a:extLst>
              <a:ext uri="{FF2B5EF4-FFF2-40B4-BE49-F238E27FC236}">
                <a16:creationId xmlns:a16="http://schemas.microsoft.com/office/drawing/2014/main" id="{43DA375D-CE1D-F1B1-32A9-B50B6813C0C8}"/>
              </a:ext>
            </a:extLst>
          </p:cNvPr>
          <p:cNvCxnSpPr>
            <a:cxnSpLocks/>
            <a:stCxn id="7" idx="6"/>
            <a:endCxn id="8" idx="0"/>
          </p:cNvCxnSpPr>
          <p:nvPr/>
        </p:nvCxnSpPr>
        <p:spPr>
          <a:xfrm>
            <a:off x="4154557" y="3128978"/>
            <a:ext cx="2884023" cy="256635"/>
          </a:xfrm>
          <a:prstGeom prst="straightConnector1">
            <a:avLst/>
          </a:prstGeom>
          <a:ln w="38100">
            <a:solidFill>
              <a:srgbClr val="BA8E00"/>
            </a:solidFill>
            <a:tailEnd type="triangle"/>
          </a:ln>
        </p:spPr>
        <p:style>
          <a:lnRef idx="1">
            <a:schemeClr val="accent6"/>
          </a:lnRef>
          <a:fillRef idx="0">
            <a:schemeClr val="accent6"/>
          </a:fillRef>
          <a:effectRef idx="0">
            <a:schemeClr val="accent6"/>
          </a:effectRef>
          <a:fontRef idx="minor">
            <a:schemeClr val="tx1"/>
          </a:fontRef>
        </p:style>
      </p:cxnSp>
      <p:sp>
        <p:nvSpPr>
          <p:cNvPr id="13" name="TextBox 12">
            <a:extLst>
              <a:ext uri="{FF2B5EF4-FFF2-40B4-BE49-F238E27FC236}">
                <a16:creationId xmlns:a16="http://schemas.microsoft.com/office/drawing/2014/main" id="{9AEA9C9E-8520-EF4F-6C31-9AB72E3FD6C3}"/>
              </a:ext>
            </a:extLst>
          </p:cNvPr>
          <p:cNvSpPr txBox="1"/>
          <p:nvPr/>
        </p:nvSpPr>
        <p:spPr>
          <a:xfrm>
            <a:off x="9410249" y="3863074"/>
            <a:ext cx="728084" cy="461665"/>
          </a:xfrm>
          <a:prstGeom prst="rect">
            <a:avLst/>
          </a:prstGeom>
          <a:noFill/>
        </p:spPr>
        <p:txBody>
          <a:bodyPr wrap="none" rtlCol="0">
            <a:spAutoFit/>
          </a:bodyPr>
          <a:lstStyle/>
          <a:p>
            <a:r>
              <a:rPr lang="es-ES_tradnl" sz="2400" dirty="0" err="1"/>
              <a:t>y</a:t>
            </a:r>
            <a:r>
              <a:rPr lang="es-ES_tradnl" sz="2400" baseline="-25000" dirty="0" err="1"/>
              <a:t>pred</a:t>
            </a:r>
            <a:endParaRPr lang="es-ES_tradnl" sz="2400" baseline="-25000" dirty="0"/>
          </a:p>
        </p:txBody>
      </p:sp>
      <p:cxnSp>
        <p:nvCxnSpPr>
          <p:cNvPr id="14" name="Straight Arrow Connector 13">
            <a:extLst>
              <a:ext uri="{FF2B5EF4-FFF2-40B4-BE49-F238E27FC236}">
                <a16:creationId xmlns:a16="http://schemas.microsoft.com/office/drawing/2014/main" id="{1CA370A2-497B-5EA0-6D86-FB9F8EC06D54}"/>
              </a:ext>
            </a:extLst>
          </p:cNvPr>
          <p:cNvCxnSpPr>
            <a:cxnSpLocks/>
            <a:stCxn id="8" idx="3"/>
            <a:endCxn id="13" idx="1"/>
          </p:cNvCxnSpPr>
          <p:nvPr/>
        </p:nvCxnSpPr>
        <p:spPr>
          <a:xfrm flipV="1">
            <a:off x="8204790" y="4093907"/>
            <a:ext cx="1205459" cy="17263"/>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95068C-474E-5678-5B7C-CFD56FC06216}"/>
              </a:ext>
            </a:extLst>
          </p:cNvPr>
          <p:cNvCxnSpPr>
            <a:cxnSpLocks/>
            <a:endCxn id="8" idx="1"/>
          </p:cNvCxnSpPr>
          <p:nvPr/>
        </p:nvCxnSpPr>
        <p:spPr>
          <a:xfrm>
            <a:off x="4259443" y="4111170"/>
            <a:ext cx="1612927"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20" name="TextBox 19">
            <a:extLst>
              <a:ext uri="{FF2B5EF4-FFF2-40B4-BE49-F238E27FC236}">
                <a16:creationId xmlns:a16="http://schemas.microsoft.com/office/drawing/2014/main" id="{3882B236-30CF-73BC-8853-E4FB4CE74408}"/>
              </a:ext>
            </a:extLst>
          </p:cNvPr>
          <p:cNvSpPr txBox="1"/>
          <p:nvPr/>
        </p:nvSpPr>
        <p:spPr>
          <a:xfrm>
            <a:off x="4736426" y="2792895"/>
            <a:ext cx="1370888" cy="369332"/>
          </a:xfrm>
          <a:prstGeom prst="rect">
            <a:avLst/>
          </a:prstGeom>
          <a:noFill/>
        </p:spPr>
        <p:txBody>
          <a:bodyPr wrap="none" rtlCol="0">
            <a:spAutoFit/>
          </a:bodyPr>
          <a:lstStyle/>
          <a:p>
            <a:r>
              <a:rPr lang="es-ES_tradnl" dirty="0"/>
              <a:t>Entrenamos</a:t>
            </a:r>
          </a:p>
        </p:txBody>
      </p:sp>
      <p:sp>
        <p:nvSpPr>
          <p:cNvPr id="21" name="TextBox 20">
            <a:extLst>
              <a:ext uri="{FF2B5EF4-FFF2-40B4-BE49-F238E27FC236}">
                <a16:creationId xmlns:a16="http://schemas.microsoft.com/office/drawing/2014/main" id="{A055C8D3-30C4-2261-B9AC-0FF0E0844451}"/>
              </a:ext>
            </a:extLst>
          </p:cNvPr>
          <p:cNvSpPr txBox="1"/>
          <p:nvPr/>
        </p:nvSpPr>
        <p:spPr>
          <a:xfrm>
            <a:off x="4437766" y="4140073"/>
            <a:ext cx="1322798" cy="369332"/>
          </a:xfrm>
          <a:prstGeom prst="rect">
            <a:avLst/>
          </a:prstGeom>
          <a:noFill/>
        </p:spPr>
        <p:txBody>
          <a:bodyPr wrap="none" rtlCol="0">
            <a:spAutoFit/>
          </a:bodyPr>
          <a:lstStyle/>
          <a:p>
            <a:pPr algn="ctr"/>
            <a:r>
              <a:rPr lang="es-ES_tradnl" dirty="0"/>
              <a:t>Predecimos</a:t>
            </a:r>
          </a:p>
        </p:txBody>
      </p:sp>
    </p:spTree>
    <p:extLst>
      <p:ext uri="{BB962C8B-B14F-4D97-AF65-F5344CB8AC3E}">
        <p14:creationId xmlns:p14="http://schemas.microsoft.com/office/powerpoint/2010/main" val="1767732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7" name="Picture 6" descr="A grid of sudoku with numbers&#10;&#10;Description automatically generated">
            <a:extLst>
              <a:ext uri="{FF2B5EF4-FFF2-40B4-BE49-F238E27FC236}">
                <a16:creationId xmlns:a16="http://schemas.microsoft.com/office/drawing/2014/main" id="{49B5A8C6-9E4C-FC84-471C-560044BE8772}"/>
              </a:ext>
            </a:extLst>
          </p:cNvPr>
          <p:cNvPicPr>
            <a:picLocks noChangeAspect="1"/>
          </p:cNvPicPr>
          <p:nvPr/>
        </p:nvPicPr>
        <p:blipFill rotWithShape="1">
          <a:blip r:embed="rId3"/>
          <a:srcRect l="50000"/>
          <a:stretch/>
        </p:blipFill>
        <p:spPr>
          <a:xfrm>
            <a:off x="7512337" y="2059309"/>
            <a:ext cx="3815443" cy="377002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187181" cy="3969785"/>
          </a:xfrm>
        </p:spPr>
        <p:txBody>
          <a:bodyPr>
            <a:normAutofit fontScale="92500"/>
          </a:bodyPr>
          <a:lstStyle/>
          <a:p>
            <a:pPr marL="0" indent="0">
              <a:buNone/>
            </a:pPr>
            <a:r>
              <a:rPr lang="es-ES" sz="1800" dirty="0"/>
              <a:t>Como vimos en los ejemplos hay diferentes tipos de aprendizaje, los cuales depende de la forma que tiene principalmente </a:t>
            </a:r>
            <a:r>
              <a:rPr lang="es-ES" sz="1800" b="1" dirty="0">
                <a:solidFill>
                  <a:schemeClr val="accent1">
                    <a:lumMod val="75000"/>
                  </a:schemeClr>
                </a:solidFill>
              </a:rPr>
              <a:t>y</a:t>
            </a:r>
            <a:r>
              <a:rPr lang="es-ES" sz="1800" dirty="0"/>
              <a:t>. </a:t>
            </a:r>
          </a:p>
          <a:p>
            <a:r>
              <a:rPr lang="es-ES" sz="1800" b="1" dirty="0">
                <a:solidFill>
                  <a:schemeClr val="accent6">
                    <a:lumMod val="60000"/>
                    <a:lumOff val="40000"/>
                  </a:schemeClr>
                </a:solidFill>
              </a:rPr>
              <a:t>Aprendizaje supervisado: </a:t>
            </a:r>
            <a:r>
              <a:rPr lang="es-ES" sz="1800" dirty="0"/>
              <a:t>El modelo observa pares de entradas-salidas y aprende la relación entre ellos. Es decir, en este tipo de aprendizaje, conocemos el valor de y y se lo enseñamos al modelo.  </a:t>
            </a:r>
          </a:p>
          <a:p>
            <a:pPr lvl="1"/>
            <a:r>
              <a:rPr lang="es-ES" sz="1600" dirty="0"/>
              <a:t>Los modelos aprenden de los resultados conocidos y realizan ajustes en sus parámetros interiores  para adaptarse a los datos de entrada.</a:t>
            </a:r>
          </a:p>
          <a:p>
            <a:pPr lvl="1"/>
            <a:r>
              <a:rPr lang="es-ES" sz="1600" dirty="0"/>
              <a:t>Una vez que el modelo es entrenado adecuadamente, y los parámetros internos son coherentes con los datos de entrada y los resultados de los datos de entrenamiento, el modelo podrá realizar predicciones adecuadas ante nuevos datos</a:t>
            </a:r>
          </a:p>
          <a:p>
            <a:pPr lvl="1"/>
            <a:endParaRPr lang="es-ES" sz="1600" dirty="0"/>
          </a:p>
        </p:txBody>
      </p:sp>
      <p:pic>
        <p:nvPicPr>
          <p:cNvPr id="3" name="snake.png" descr="snake.png">
            <a:extLst>
              <a:ext uri="{FF2B5EF4-FFF2-40B4-BE49-F238E27FC236}">
                <a16:creationId xmlns:a16="http://schemas.microsoft.com/office/drawing/2014/main" id="{3C5C236D-CC56-497A-CCF3-A377E694F9A3}"/>
              </a:ext>
            </a:extLst>
          </p:cNvPr>
          <p:cNvPicPr>
            <a:picLocks noChangeAspect="1"/>
          </p:cNvPicPr>
          <p:nvPr/>
        </p:nvPicPr>
        <p:blipFill>
          <a:blip r:embed="rId3"/>
          <a:stretch>
            <a:fillRect/>
          </a:stretch>
        </p:blipFill>
        <p:spPr>
          <a:xfrm>
            <a:off x="6965410" y="3088663"/>
            <a:ext cx="4426490" cy="2636276"/>
          </a:xfrm>
          <a:prstGeom prst="rect">
            <a:avLst/>
          </a:prstGeom>
          <a:ln w="12700">
            <a:miter lim="400000"/>
          </a:ln>
        </p:spPr>
      </p:pic>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
        <p:nvSpPr>
          <p:cNvPr id="8" name="Image by vectorjuice">
            <a:extLst>
              <a:ext uri="{FF2B5EF4-FFF2-40B4-BE49-F238E27FC236}">
                <a16:creationId xmlns:a16="http://schemas.microsoft.com/office/drawing/2014/main" id="{497B90EF-1863-F672-CC06-5B1FEA481B72}"/>
              </a:ext>
            </a:extLst>
          </p:cNvPr>
          <p:cNvSpPr txBox="1"/>
          <p:nvPr/>
        </p:nvSpPr>
        <p:spPr>
          <a:xfrm>
            <a:off x="9812699" y="5786367"/>
            <a:ext cx="1678665" cy="3180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sz="1400" dirty="0"/>
              <a:t>Image by </a:t>
            </a:r>
            <a:r>
              <a:rPr sz="1400" u="sng" dirty="0">
                <a:hlinkClick r:id="rId4"/>
              </a:rPr>
              <a:t>vectorjuice</a:t>
            </a:r>
          </a:p>
        </p:txBody>
      </p:sp>
    </p:spTree>
    <p:extLst>
      <p:ext uri="{BB962C8B-B14F-4D97-AF65-F5344CB8AC3E}">
        <p14:creationId xmlns:p14="http://schemas.microsoft.com/office/powerpoint/2010/main" val="8270245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FORMAS DE APRENDIZAJE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sz="1800" dirty="0"/>
              <a:t>Como vimos en los ejemplos hay diferentes tipos de aprendizaje, los cuales depende de la forma que tiene principalmente </a:t>
            </a:r>
            <a:r>
              <a:rPr lang="es-ES" sz="1800" b="1" dirty="0">
                <a:solidFill>
                  <a:schemeClr val="accent1">
                    <a:lumMod val="75000"/>
                  </a:schemeClr>
                </a:solidFill>
              </a:rPr>
              <a:t>y</a:t>
            </a:r>
            <a:r>
              <a:rPr lang="es-ES" sz="1800" dirty="0"/>
              <a:t>. </a:t>
            </a:r>
          </a:p>
          <a:p>
            <a:r>
              <a:rPr lang="es-ES" sz="1800" b="1" dirty="0">
                <a:solidFill>
                  <a:schemeClr val="accent3">
                    <a:lumMod val="75000"/>
                  </a:schemeClr>
                </a:solidFill>
              </a:rPr>
              <a:t>Aprendizaje no supervisado: </a:t>
            </a:r>
            <a:r>
              <a:rPr lang="es-ES" sz="1800" dirty="0"/>
              <a:t>El modelo aprende patrones de la entrada sin ninguna retroalimentación. Es decir, no contamos con </a:t>
            </a:r>
            <a:r>
              <a:rPr lang="es-ES" sz="1800" b="1" dirty="0">
                <a:solidFill>
                  <a:schemeClr val="accent1">
                    <a:lumMod val="75000"/>
                  </a:schemeClr>
                </a:solidFill>
              </a:rPr>
              <a:t>y</a:t>
            </a:r>
            <a:r>
              <a:rPr lang="es-ES" sz="1800" dirty="0"/>
              <a:t> de antemano.</a:t>
            </a:r>
          </a:p>
          <a:p>
            <a:r>
              <a:rPr lang="es-ES" sz="1800" b="1" dirty="0">
                <a:solidFill>
                  <a:srgbClr val="00B0F0"/>
                </a:solidFill>
              </a:rPr>
              <a:t>Aprendizaje por refuerzo</a:t>
            </a:r>
            <a:r>
              <a:rPr lang="es-ES" sz="1800" dirty="0">
                <a:solidFill>
                  <a:srgbClr val="00B0F0"/>
                </a:solidFill>
              </a:rPr>
              <a:t>: </a:t>
            </a:r>
            <a:r>
              <a:rPr lang="es-ES" sz="1800" dirty="0"/>
              <a:t>El agente aprende con una serie de refuerzos: recompensas y castigos. Depende del agente decidir cuál de las acciones anteriores al refuerzo fue la más responsable de él y modificar sus acciones para apuntar a más recompensas en el futuro.</a:t>
            </a:r>
          </a:p>
          <a:p>
            <a:endParaRPr lang="es-ES" sz="1800" dirty="0"/>
          </a:p>
          <a:p>
            <a:pPr marL="457200" lvl="1" indent="0">
              <a:buNone/>
            </a:pPr>
            <a:endParaRPr lang="es-ES" sz="14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Tree>
    <p:extLst>
      <p:ext uri="{BB962C8B-B14F-4D97-AF65-F5344CB8AC3E}">
        <p14:creationId xmlns:p14="http://schemas.microsoft.com/office/powerpoint/2010/main" val="39475207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Aprendizaje supervisado</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77458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dirty="0"/>
                  <a:t>Mas formalmente podemos definir a la tarea de aprendizaje supervisado como:</a:t>
                </a:r>
              </a:p>
              <a:p>
                <a:pPr marL="0" indent="0">
                  <a:buNone/>
                </a:pPr>
                <a:r>
                  <a:rPr lang="es-ES" dirty="0"/>
                  <a:t>Dado un </a:t>
                </a:r>
                <a:r>
                  <a:rPr lang="es-ES" b="1" dirty="0">
                    <a:solidFill>
                      <a:srgbClr val="00B0F0"/>
                    </a:solidFill>
                  </a:rPr>
                  <a:t>set de entrenamiento </a:t>
                </a:r>
                <a:r>
                  <a:rPr lang="es-ES" dirty="0"/>
                  <a:t>de N observaciones de pares de entradas y salida:</a:t>
                </a:r>
              </a:p>
              <a:p>
                <a:pPr marL="0" indent="0" algn="ctr">
                  <a:buNone/>
                </a:pPr>
                <a14:m>
                  <m:oMath xmlns:m="http://schemas.openxmlformats.org/officeDocument/2006/math">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1</m:t>
                            </m:r>
                          </m:sub>
                        </m:sSub>
                      </m:e>
                    </m:d>
                    <m:r>
                      <a:rPr lang="en-US" b="0" i="1" smtClean="0">
                        <a:latin typeface="Cambria Math" panose="02040503050406030204" pitchFamily="18" charset="0"/>
                      </a:rPr>
                      <m:t>,</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2</m:t>
                            </m:r>
                          </m:sub>
                        </m:sSub>
                      </m:e>
                    </m:d>
                  </m:oMath>
                </a14:m>
                <a:r>
                  <a:rPr lang="es-ES" dirty="0"/>
                  <a:t>, …, </a:t>
                </a:r>
                <a14:m>
                  <m:oMath xmlns:m="http://schemas.openxmlformats.org/officeDocument/2006/math">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𝑁</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𝑁</m:t>
                            </m:r>
                          </m:sub>
                        </m:sSub>
                      </m:e>
                    </m:d>
                  </m:oMath>
                </a14:m>
                <a:endParaRPr lang="es-ES" dirty="0"/>
              </a:p>
              <a:p>
                <a:pPr marL="0" indent="0">
                  <a:buNone/>
                </a:pPr>
                <a:r>
                  <a:rPr lang="es-ES" dirty="0"/>
                  <a:t>Donde cada par está generado por una función desconocida </a:t>
                </a:r>
                <a:r>
                  <a:rPr lang="es-ES" i="1" dirty="0"/>
                  <a:t>y = f(X), </a:t>
                </a:r>
              </a:p>
              <a:p>
                <a:pPr marL="0" indent="0">
                  <a:buNone/>
                </a:pPr>
                <a:r>
                  <a:rPr lang="es-ES" dirty="0"/>
                  <a:t>Se descubre una función </a:t>
                </a:r>
                <a:r>
                  <a:rPr lang="es-ES" b="1" dirty="0">
                    <a:solidFill>
                      <a:schemeClr val="accent6">
                        <a:lumMod val="60000"/>
                        <a:lumOff val="40000"/>
                      </a:schemeClr>
                    </a:solidFill>
                  </a:rPr>
                  <a:t>h</a:t>
                </a:r>
                <a:r>
                  <a:rPr lang="es-ES" dirty="0"/>
                  <a:t> que aproxima a la verdadera función f. </a:t>
                </a:r>
              </a:p>
              <a:p>
                <a:pPr marL="0" indent="0">
                  <a:buNone/>
                </a:pPr>
                <a:r>
                  <a:rPr lang="es-ES" dirty="0"/>
                  <a:t>La función </a:t>
                </a:r>
                <a:r>
                  <a:rPr lang="es-ES" b="1" dirty="0">
                    <a:solidFill>
                      <a:schemeClr val="accent6">
                        <a:lumMod val="60000"/>
                        <a:lumOff val="40000"/>
                      </a:schemeClr>
                    </a:solidFill>
                  </a:rPr>
                  <a:t>h</a:t>
                </a:r>
                <a:r>
                  <a:rPr lang="es-ES" dirty="0"/>
                  <a:t> es la que llamamos a la hipótesis de la población o el </a:t>
                </a:r>
                <a:r>
                  <a:rPr lang="es-ES" b="1" dirty="0">
                    <a:solidFill>
                      <a:schemeClr val="accent6">
                        <a:lumMod val="60000"/>
                        <a:lumOff val="40000"/>
                      </a:schemeClr>
                    </a:solidFill>
                  </a:rPr>
                  <a:t>modelo </a:t>
                </a:r>
                <a:r>
                  <a:rPr lang="es-ES" dirty="0"/>
                  <a:t>que provienen de un espacio de hipótesis. </a:t>
                </a:r>
              </a:p>
              <a:p>
                <a:pPr marL="0" indent="0">
                  <a:buNone/>
                </a:pPr>
                <a:r>
                  <a:rPr lang="es-ES" dirty="0"/>
                  <a:t>Llamamos a las salidas </a:t>
                </a:r>
                <a:r>
                  <a:rPr lang="es-ES" b="1" dirty="0">
                    <a:solidFill>
                      <a:srgbClr val="00B0F0"/>
                    </a:solidFill>
                  </a:rPr>
                  <a:t>y</a:t>
                </a:r>
                <a:r>
                  <a:rPr lang="es-ES" dirty="0"/>
                  <a:t> como </a:t>
                </a:r>
                <a:r>
                  <a:rPr lang="es-ES" b="1" dirty="0" err="1">
                    <a:solidFill>
                      <a:srgbClr val="00B0F0"/>
                    </a:solidFill>
                  </a:rPr>
                  <a:t>ground</a:t>
                </a:r>
                <a:r>
                  <a:rPr lang="es-ES" b="1" dirty="0">
                    <a:solidFill>
                      <a:srgbClr val="00B0F0"/>
                    </a:solidFill>
                  </a:rPr>
                  <a:t> </a:t>
                </a:r>
                <a:r>
                  <a:rPr lang="es-ES" b="1" dirty="0" err="1">
                    <a:solidFill>
                      <a:srgbClr val="00B0F0"/>
                    </a:solidFill>
                  </a:rPr>
                  <a:t>truth</a:t>
                </a:r>
                <a:r>
                  <a:rPr lang="es-ES" dirty="0"/>
                  <a:t>. </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890730" cy="3969785"/>
              </a:xfrm>
              <a:blipFill>
                <a:blip r:embed="rId3"/>
                <a:stretch>
                  <a:fillRect l="-699" t="-637"/>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24969043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i="1" dirty="0">
                    <a:solidFill>
                      <a:schemeClr val="accent2">
                        <a:lumMod val="75000"/>
                      </a:schemeClr>
                    </a:solidFill>
                  </a:rPr>
                  <a:t>¿Como elegimos el espacio de hipótesis? </a:t>
                </a:r>
              </a:p>
              <a:p>
                <a:pPr marL="0" indent="0">
                  <a:buNone/>
                </a:pPr>
                <a:r>
                  <a:rPr lang="es-ES" dirty="0"/>
                  <a:t>Es posible que tengamos algún conocimiento previo sobre el proceso que generó los datos. O podemos realizar un </a:t>
                </a:r>
                <a:r>
                  <a:rPr lang="es-ES" b="1" dirty="0">
                    <a:solidFill>
                      <a:schemeClr val="accent2">
                        <a:lumMod val="75000"/>
                      </a:schemeClr>
                    </a:solidFill>
                  </a:rPr>
                  <a:t>análisis de datos exploratorio</a:t>
                </a:r>
                <a:r>
                  <a:rPr lang="es-ES" dirty="0"/>
                  <a:t>: examinar los datos con pruebas estadísticas y visualizaciones para tener una idea de los datos y una idea de qué espacio de hipótesis podría ser apropiado. O simplemente podemos probar múltiples espacios de hipótesis y evaluar cuál funciona mejor.</a:t>
                </a:r>
              </a:p>
              <a:p>
                <a:pPr marL="0" indent="0">
                  <a:buNone/>
                </a:pPr>
                <a:r>
                  <a:rPr lang="es-ES" i="1" dirty="0">
                    <a:solidFill>
                      <a:schemeClr val="accent6">
                        <a:lumMod val="60000"/>
                        <a:lumOff val="40000"/>
                      </a:schemeClr>
                    </a:solidFill>
                  </a:rPr>
                  <a:t>¿Y cómo elegimos un modelo dentro del espacio de hipótesis?</a:t>
                </a:r>
              </a:p>
              <a:p>
                <a:pPr marL="0" indent="0">
                  <a:buNone/>
                </a:pPr>
                <a:r>
                  <a:rPr lang="es-ES" dirty="0"/>
                  <a:t>Podríamos esperar una hipótesis consistente: una </a:t>
                </a:r>
                <a:r>
                  <a:rPr lang="es-ES" b="1" dirty="0">
                    <a:solidFill>
                      <a:schemeClr val="accent6">
                        <a:lumMod val="60000"/>
                        <a:lumOff val="40000"/>
                      </a:schemeClr>
                    </a:solidFill>
                  </a:rPr>
                  <a:t>h</a:t>
                </a:r>
                <a:r>
                  <a:rPr lang="es-ES" dirty="0"/>
                  <a:t> tal que cada X en el conjunto de entrenamiento tenga </a:t>
                </a:r>
                <a14:m>
                  <m:oMath xmlns:m="http://schemas.openxmlformats.org/officeDocument/2006/math">
                    <m:r>
                      <a:rPr lang="es-ES" i="1" dirty="0" smtClean="0">
                        <a:latin typeface="Cambria Math" panose="02040503050406030204" pitchFamily="18" charset="0"/>
                      </a:rPr>
                      <m:t>h</m:t>
                    </m:r>
                    <m:r>
                      <a:rPr lang="es-ES" i="1" dirty="0" smtClean="0">
                        <a:latin typeface="Cambria Math" panose="02040503050406030204" pitchFamily="18" charset="0"/>
                      </a:rPr>
                      <m:t>(</m:t>
                    </m:r>
                    <m:r>
                      <a:rPr lang="es-ES" i="1" dirty="0" smtClean="0">
                        <a:latin typeface="Cambria Math" panose="02040503050406030204" pitchFamily="18" charset="0"/>
                      </a:rPr>
                      <m:t>𝑥</m:t>
                    </m:r>
                    <m:r>
                      <a:rPr lang="es-ES" i="1" dirty="0" smtClean="0">
                        <a:latin typeface="Cambria Math" panose="02040503050406030204" pitchFamily="18" charset="0"/>
                      </a:rPr>
                      <m:t>) = </m:t>
                    </m:r>
                    <m:r>
                      <a:rPr lang="es-ES" i="1" dirty="0" smtClean="0">
                        <a:latin typeface="Cambria Math" panose="02040503050406030204" pitchFamily="18" charset="0"/>
                      </a:rPr>
                      <m:t>𝑦</m:t>
                    </m:r>
                  </m:oMath>
                </a14:m>
                <a:r>
                  <a:rPr lang="es-ES" dirty="0"/>
                  <a:t>. Si las salidas son de valor continuo es muy difícil tener una salida exacta. En esos casos se usa una </a:t>
                </a:r>
                <a:r>
                  <a:rPr lang="es-ES" b="1" dirty="0">
                    <a:solidFill>
                      <a:schemeClr val="accent6">
                        <a:lumMod val="60000"/>
                        <a:lumOff val="40000"/>
                      </a:schemeClr>
                    </a:solidFill>
                  </a:rPr>
                  <a:t>función de ajuste </a:t>
                </a:r>
                <a:r>
                  <a:rPr lang="es-ES" dirty="0"/>
                  <a:t>para la cual cada h(x</a:t>
                </a:r>
                <a:r>
                  <a:rPr lang="es-ES" baseline="-25000" dirty="0"/>
                  <a:t>i</a:t>
                </a:r>
                <a:r>
                  <a:rPr lang="es-ES" dirty="0"/>
                  <a:t>) esté cerca de </a:t>
                </a:r>
                <a:r>
                  <a:rPr lang="es-ES" dirty="0" err="1"/>
                  <a:t>y</a:t>
                </a:r>
                <a:r>
                  <a:rPr lang="es-ES" baseline="-25000" dirty="0" err="1"/>
                  <a:t>i</a:t>
                </a:r>
                <a:r>
                  <a:rPr lang="es-ES" dirty="0"/>
                  <a:t>.</a:t>
                </a:r>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890730" cy="3969785"/>
              </a:xfrm>
              <a:blipFill>
                <a:blip r:embed="rId3"/>
                <a:stretch>
                  <a:fillRect l="-699" t="-637" r="-233"/>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3842184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35</a:t>
            </a:fld>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sz="2800" b="1" dirty="0">
                    <a:solidFill>
                      <a:schemeClr val="accent6">
                        <a:lumMod val="60000"/>
                        <a:lumOff val="40000"/>
                      </a:schemeClr>
                    </a:solidFill>
                  </a:rPr>
                  <a:t>Generalización</a:t>
                </a:r>
                <a:endParaRPr lang="es-ES" sz="2400" b="1" dirty="0">
                  <a:solidFill>
                    <a:schemeClr val="accent6">
                      <a:lumMod val="60000"/>
                      <a:lumOff val="40000"/>
                    </a:schemeClr>
                  </a:solidFill>
                </a:endParaRPr>
              </a:p>
              <a:p>
                <a:pPr marL="0" indent="0">
                  <a:buNone/>
                </a:pPr>
                <a:r>
                  <a:rPr lang="es-ES" sz="2400" dirty="0"/>
                  <a:t>La verdadera medida de si un modelo funciona correctamente no es con respecto al set de entrenamiento, sino que tan bien maneja entradas que nunca vio. </a:t>
                </a:r>
              </a:p>
              <a:p>
                <a:pPr marL="0" indent="0">
                  <a:buNone/>
                </a:pPr>
                <a:r>
                  <a:rPr lang="es-ES" sz="2400" dirty="0"/>
                  <a:t>Eso lo podemos ver con un segundo set de pares </a:t>
                </a:r>
                <a14:m>
                  <m:oMath xmlns:m="http://schemas.openxmlformats.org/officeDocument/2006/math">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m:t>
                            </m:r>
                          </m:sub>
                        </m:sSub>
                      </m:e>
                    </m:d>
                    <m:r>
                      <a:rPr lang="en-US" sz="2400" i="1">
                        <a:latin typeface="Cambria Math" panose="02040503050406030204" pitchFamily="18" charset="0"/>
                      </a:rPr>
                      <m:t> </m:t>
                    </m:r>
                  </m:oMath>
                </a14:m>
                <a:r>
                  <a:rPr lang="es-ES" sz="2400" dirty="0"/>
                  <a:t>llamada </a:t>
                </a:r>
                <a:r>
                  <a:rPr lang="es-ES" sz="2400" b="1" dirty="0">
                    <a:solidFill>
                      <a:schemeClr val="accent1">
                        <a:lumMod val="75000"/>
                      </a:schemeClr>
                    </a:solidFill>
                  </a:rPr>
                  <a:t>conjunto de prueba</a:t>
                </a:r>
                <a:r>
                  <a:rPr lang="es-ES" sz="2400" dirty="0"/>
                  <a:t>. </a:t>
                </a:r>
              </a:p>
              <a:p>
                <a:pPr marL="0" indent="0">
                  <a:buNone/>
                </a:pPr>
                <a:r>
                  <a:rPr lang="es-ES" sz="2400" dirty="0"/>
                  <a:t>Se dice que h </a:t>
                </a:r>
                <a:r>
                  <a:rPr lang="es-ES" sz="2400" b="1" dirty="0">
                    <a:solidFill>
                      <a:schemeClr val="accent6">
                        <a:lumMod val="60000"/>
                        <a:lumOff val="40000"/>
                      </a:schemeClr>
                    </a:solidFill>
                  </a:rPr>
                  <a:t>generaliza</a:t>
                </a:r>
                <a:r>
                  <a:rPr lang="es-ES" sz="2400" dirty="0"/>
                  <a:t> bien si predice con precisión los resultados de este conjunto.</a:t>
                </a:r>
              </a:p>
              <a:p>
                <a:pPr marL="0" indent="0">
                  <a:buNone/>
                </a:pPr>
                <a:endParaRPr lang="es-ES" sz="1800" dirty="0"/>
              </a:p>
            </p:txBody>
          </p:sp>
        </mc:Choice>
        <mc:Fallback xmlns="">
          <p:sp>
            <p:nvSpPr>
              <p:cNvPr id="4" name="Content Placeholder 3">
                <a:extLst>
                  <a:ext uri="{FF2B5EF4-FFF2-40B4-BE49-F238E27FC236}">
                    <a16:creationId xmlns:a16="http://schemas.microsoft.com/office/drawing/2014/main" id="{A9E5B1D3-7835-3866-C74C-DFB4D8AB4D21}"/>
                  </a:ext>
                </a:extLst>
              </p:cNvPr>
              <p:cNvSpPr>
                <a:spLocks noGrp="1" noRot="1" noChangeAspect="1" noMove="1" noResize="1" noEditPoints="1" noAdjustHandles="1" noChangeArrowheads="1" noChangeShapeType="1" noTextEdit="1"/>
              </p:cNvSpPr>
              <p:nvPr>
                <p:ph idx="1"/>
              </p:nvPr>
            </p:nvSpPr>
            <p:spPr>
              <a:xfrm>
                <a:off x="700636" y="1959428"/>
                <a:ext cx="10890730" cy="3969785"/>
              </a:xfrm>
              <a:blipFill>
                <a:blip r:embed="rId3"/>
                <a:stretch>
                  <a:fillRect l="-1166" t="-1274"/>
                </a:stretch>
              </a:blipFill>
            </p:spPr>
            <p:txBody>
              <a:bodyPr/>
              <a:lstStyle/>
              <a:p>
                <a:r>
                  <a:rPr lang="es-ES_tradnl">
                    <a:noFill/>
                  </a:rPr>
                  <a:t> </a:t>
                </a:r>
              </a:p>
            </p:txBody>
          </p:sp>
        </mc:Fallback>
      </mc:AlternateContent>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4"/>
              </a:rPr>
              <a:t>vectorjuice</a:t>
            </a:r>
          </a:p>
        </p:txBody>
      </p:sp>
    </p:spTree>
    <p:extLst>
      <p:ext uri="{BB962C8B-B14F-4D97-AF65-F5344CB8AC3E}">
        <p14:creationId xmlns:p14="http://schemas.microsoft.com/office/powerpoint/2010/main" val="1657617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890730" cy="3969785"/>
          </a:xfrm>
        </p:spPr>
        <p:txBody>
          <a:bodyPr>
            <a:normAutofit/>
          </a:bodyPr>
          <a:lstStyle/>
          <a:p>
            <a:pPr marL="0" indent="0">
              <a:buNone/>
            </a:pPr>
            <a:r>
              <a:rPr lang="es-ES" b="1" dirty="0">
                <a:solidFill>
                  <a:schemeClr val="accent6">
                    <a:lumMod val="60000"/>
                    <a:lumOff val="40000"/>
                  </a:schemeClr>
                </a:solidFill>
              </a:rPr>
              <a:t>Generalización</a:t>
            </a:r>
            <a:endParaRPr lang="es-ES" sz="1800" b="1" dirty="0">
              <a:solidFill>
                <a:schemeClr val="accent6">
                  <a:lumMod val="60000"/>
                  <a:lumOff val="40000"/>
                </a:schemeClr>
              </a:solidFill>
            </a:endParaRP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2" name="Rounded Rectangle 31">
            <a:extLst>
              <a:ext uri="{FF2B5EF4-FFF2-40B4-BE49-F238E27FC236}">
                <a16:creationId xmlns:a16="http://schemas.microsoft.com/office/drawing/2014/main" id="{B9DC9FD1-F42B-104A-AAEF-D2D0F0F9C473}"/>
              </a:ext>
            </a:extLst>
          </p:cNvPr>
          <p:cNvSpPr/>
          <p:nvPr/>
        </p:nvSpPr>
        <p:spPr>
          <a:xfrm>
            <a:off x="9358638"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Predicción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3" name="Rectangle 32">
            <a:extLst>
              <a:ext uri="{FF2B5EF4-FFF2-40B4-BE49-F238E27FC236}">
                <a16:creationId xmlns:a16="http://schemas.microsoft.com/office/drawing/2014/main" id="{F2B0BDDA-4076-C736-D155-06A3AA0246ED}"/>
              </a:ext>
            </a:extLst>
          </p:cNvPr>
          <p:cNvSpPr/>
          <p:nvPr/>
        </p:nvSpPr>
        <p:spPr>
          <a:xfrm>
            <a:off x="9641666" y="3380634"/>
            <a:ext cx="1491343" cy="5915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Nuevos datos</a:t>
            </a:r>
          </a:p>
        </p:txBody>
      </p:sp>
      <p:sp>
        <p:nvSpPr>
          <p:cNvPr id="34" name="Rectangle 33">
            <a:extLst>
              <a:ext uri="{FF2B5EF4-FFF2-40B4-BE49-F238E27FC236}">
                <a16:creationId xmlns:a16="http://schemas.microsoft.com/office/drawing/2014/main" id="{82B8B047-05A3-0AE5-86C2-C3A923DBF3DA}"/>
              </a:ext>
            </a:extLst>
          </p:cNvPr>
          <p:cNvSpPr/>
          <p:nvPr/>
        </p:nvSpPr>
        <p:spPr>
          <a:xfrm>
            <a:off x="9641666" y="4417966"/>
            <a:ext cx="1491343" cy="5915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35" name="Rounded Rectangle 34">
            <a:extLst>
              <a:ext uri="{FF2B5EF4-FFF2-40B4-BE49-F238E27FC236}">
                <a16:creationId xmlns:a16="http://schemas.microsoft.com/office/drawing/2014/main" id="{5FE09822-13E7-F094-FC1D-78B52106B4AE}"/>
              </a:ext>
            </a:extLst>
          </p:cNvPr>
          <p:cNvSpPr/>
          <p:nvPr/>
        </p:nvSpPr>
        <p:spPr>
          <a:xfrm>
            <a:off x="6865810"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Evaluación</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38" name="Rectangle 37">
            <a:extLst>
              <a:ext uri="{FF2B5EF4-FFF2-40B4-BE49-F238E27FC236}">
                <a16:creationId xmlns:a16="http://schemas.microsoft.com/office/drawing/2014/main" id="{56B51AF9-BCFF-74B3-E426-A1C6592B17E0}"/>
              </a:ext>
            </a:extLst>
          </p:cNvPr>
          <p:cNvSpPr/>
          <p:nvPr/>
        </p:nvSpPr>
        <p:spPr>
          <a:xfrm>
            <a:off x="7148839" y="3577852"/>
            <a:ext cx="1491343" cy="9652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entrenado</a:t>
            </a:r>
          </a:p>
        </p:txBody>
      </p:sp>
      <p:sp>
        <p:nvSpPr>
          <p:cNvPr id="39" name="Rounded Rectangle 38">
            <a:extLst>
              <a:ext uri="{FF2B5EF4-FFF2-40B4-BE49-F238E27FC236}">
                <a16:creationId xmlns:a16="http://schemas.microsoft.com/office/drawing/2014/main" id="{DCEBF151-9832-FD55-16A6-3060FCFBDF7B}"/>
              </a:ext>
            </a:extLst>
          </p:cNvPr>
          <p:cNvSpPr/>
          <p:nvPr/>
        </p:nvSpPr>
        <p:spPr>
          <a:xfrm>
            <a:off x="4372982" y="2720263"/>
            <a:ext cx="2057400"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Entrenamiento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0" name="Rectangle 39">
            <a:extLst>
              <a:ext uri="{FF2B5EF4-FFF2-40B4-BE49-F238E27FC236}">
                <a16:creationId xmlns:a16="http://schemas.microsoft.com/office/drawing/2014/main" id="{492144BD-A943-CF0C-768C-7F0B4EA743F6}"/>
              </a:ext>
            </a:extLst>
          </p:cNvPr>
          <p:cNvSpPr/>
          <p:nvPr/>
        </p:nvSpPr>
        <p:spPr>
          <a:xfrm>
            <a:off x="4656011" y="3577852"/>
            <a:ext cx="1491343" cy="96526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Modelo de ML</a:t>
            </a:r>
          </a:p>
        </p:txBody>
      </p:sp>
      <p:sp>
        <p:nvSpPr>
          <p:cNvPr id="41" name="Rounded Rectangle 40">
            <a:extLst>
              <a:ext uri="{FF2B5EF4-FFF2-40B4-BE49-F238E27FC236}">
                <a16:creationId xmlns:a16="http://schemas.microsoft.com/office/drawing/2014/main" id="{2791AA4F-3BFF-D776-D5DD-3AACCF7B9555}"/>
              </a:ext>
            </a:extLst>
          </p:cNvPr>
          <p:cNvSpPr/>
          <p:nvPr/>
        </p:nvSpPr>
        <p:spPr>
          <a:xfrm>
            <a:off x="715383" y="2720263"/>
            <a:ext cx="3222172" cy="2621646"/>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Pre-procesamiento</a:t>
            </a: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a:p>
            <a:pPr algn="ctr"/>
            <a:endParaRPr lang="es-ES_tradnl" dirty="0">
              <a:solidFill>
                <a:sysClr val="windowText" lastClr="000000"/>
              </a:solidFill>
            </a:endParaRPr>
          </a:p>
        </p:txBody>
      </p:sp>
      <p:sp>
        <p:nvSpPr>
          <p:cNvPr id="42" name="Rectangle 41">
            <a:extLst>
              <a:ext uri="{FF2B5EF4-FFF2-40B4-BE49-F238E27FC236}">
                <a16:creationId xmlns:a16="http://schemas.microsoft.com/office/drawing/2014/main" id="{9B12E43D-11B7-9E07-CA07-42AC6472CFD1}"/>
              </a:ext>
            </a:extLst>
          </p:cNvPr>
          <p:cNvSpPr/>
          <p:nvPr/>
        </p:nvSpPr>
        <p:spPr>
          <a:xfrm>
            <a:off x="894516" y="3471241"/>
            <a:ext cx="990599" cy="621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Datos crudos</a:t>
            </a:r>
          </a:p>
        </p:txBody>
      </p:sp>
      <p:sp>
        <p:nvSpPr>
          <p:cNvPr id="43" name="Rectangle 42">
            <a:extLst>
              <a:ext uri="{FF2B5EF4-FFF2-40B4-BE49-F238E27FC236}">
                <a16:creationId xmlns:a16="http://schemas.microsoft.com/office/drawing/2014/main" id="{C1B749A6-1BC0-69D3-04FA-601EC7E3BF31}"/>
              </a:ext>
            </a:extLst>
          </p:cNvPr>
          <p:cNvSpPr/>
          <p:nvPr/>
        </p:nvSpPr>
        <p:spPr>
          <a:xfrm>
            <a:off x="894515" y="4223526"/>
            <a:ext cx="990599" cy="40130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Label</a:t>
            </a:r>
            <a:endParaRPr lang="es-ES_tradnl" dirty="0"/>
          </a:p>
        </p:txBody>
      </p:sp>
      <p:sp>
        <p:nvSpPr>
          <p:cNvPr id="44" name="Rectangle 43">
            <a:extLst>
              <a:ext uri="{FF2B5EF4-FFF2-40B4-BE49-F238E27FC236}">
                <a16:creationId xmlns:a16="http://schemas.microsoft.com/office/drawing/2014/main" id="{12C8516E-1FF1-2679-4468-B29504C209B0}"/>
              </a:ext>
            </a:extLst>
          </p:cNvPr>
          <p:cNvSpPr/>
          <p:nvPr/>
        </p:nvSpPr>
        <p:spPr>
          <a:xfrm>
            <a:off x="2422104" y="4168619"/>
            <a:ext cx="1277579" cy="81477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Set evaluación</a:t>
            </a:r>
          </a:p>
        </p:txBody>
      </p:sp>
      <p:sp>
        <p:nvSpPr>
          <p:cNvPr id="45" name="Rectangle 44">
            <a:extLst>
              <a:ext uri="{FF2B5EF4-FFF2-40B4-BE49-F238E27FC236}">
                <a16:creationId xmlns:a16="http://schemas.microsoft.com/office/drawing/2014/main" id="{174BEDBD-9654-C243-4002-2395D9D7BB10}"/>
              </a:ext>
            </a:extLst>
          </p:cNvPr>
          <p:cNvSpPr/>
          <p:nvPr/>
        </p:nvSpPr>
        <p:spPr>
          <a:xfrm>
            <a:off x="2419544" y="3343455"/>
            <a:ext cx="1277579" cy="8147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Set entrenamiento</a:t>
            </a:r>
          </a:p>
        </p:txBody>
      </p:sp>
      <p:sp>
        <p:nvSpPr>
          <p:cNvPr id="46" name="Right Brace 45">
            <a:extLst>
              <a:ext uri="{FF2B5EF4-FFF2-40B4-BE49-F238E27FC236}">
                <a16:creationId xmlns:a16="http://schemas.microsoft.com/office/drawing/2014/main" id="{6BDE7127-C41B-A542-2A8F-0BEF679A1DE7}"/>
              </a:ext>
            </a:extLst>
          </p:cNvPr>
          <p:cNvSpPr/>
          <p:nvPr/>
        </p:nvSpPr>
        <p:spPr>
          <a:xfrm>
            <a:off x="1934892" y="3379902"/>
            <a:ext cx="337457" cy="1556657"/>
          </a:xfrm>
          <a:prstGeom prst="rightBrace">
            <a:avLst>
              <a:gd name="adj1" fmla="val 8333"/>
              <a:gd name="adj2" fmla="val 51399"/>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cxnSp>
        <p:nvCxnSpPr>
          <p:cNvPr id="48" name="Straight Arrow Connector 47">
            <a:extLst>
              <a:ext uri="{FF2B5EF4-FFF2-40B4-BE49-F238E27FC236}">
                <a16:creationId xmlns:a16="http://schemas.microsoft.com/office/drawing/2014/main" id="{FC42D6A1-54A2-B844-DCF0-C913091E7298}"/>
              </a:ext>
            </a:extLst>
          </p:cNvPr>
          <p:cNvCxnSpPr>
            <a:stCxn id="45" idx="3"/>
            <a:endCxn id="40" idx="1"/>
          </p:cNvCxnSpPr>
          <p:nvPr/>
        </p:nvCxnSpPr>
        <p:spPr>
          <a:xfrm>
            <a:off x="3697123" y="3750843"/>
            <a:ext cx="958888" cy="309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5FEB977-6E4A-BAB4-C6F0-96973275DEF2}"/>
              </a:ext>
            </a:extLst>
          </p:cNvPr>
          <p:cNvCxnSpPr>
            <a:cxnSpLocks/>
            <a:stCxn id="40" idx="3"/>
            <a:endCxn id="38" idx="1"/>
          </p:cNvCxnSpPr>
          <p:nvPr/>
        </p:nvCxnSpPr>
        <p:spPr>
          <a:xfrm>
            <a:off x="6147354" y="4060485"/>
            <a:ext cx="100148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1E4DB1E9-9308-51F5-4024-4B4D30166AD9}"/>
              </a:ext>
            </a:extLst>
          </p:cNvPr>
          <p:cNvCxnSpPr>
            <a:cxnSpLocks/>
            <a:stCxn id="38" idx="3"/>
            <a:endCxn id="33" idx="1"/>
          </p:cNvCxnSpPr>
          <p:nvPr/>
        </p:nvCxnSpPr>
        <p:spPr>
          <a:xfrm flipV="1">
            <a:off x="8640182" y="3676394"/>
            <a:ext cx="1001484" cy="3840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A01DCCC9-77A5-6F34-C2A1-453830A611C3}"/>
              </a:ext>
            </a:extLst>
          </p:cNvPr>
          <p:cNvCxnSpPr>
            <a:cxnSpLocks/>
            <a:stCxn id="33" idx="2"/>
            <a:endCxn id="34" idx="0"/>
          </p:cNvCxnSpPr>
          <p:nvPr/>
        </p:nvCxnSpPr>
        <p:spPr>
          <a:xfrm>
            <a:off x="10387338" y="3972154"/>
            <a:ext cx="0" cy="44581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4E0185B5-031B-96C6-563D-8785C2ED9B21}"/>
              </a:ext>
            </a:extLst>
          </p:cNvPr>
          <p:cNvCxnSpPr>
            <a:stCxn id="44" idx="2"/>
            <a:endCxn id="38" idx="2"/>
          </p:cNvCxnSpPr>
          <p:nvPr/>
        </p:nvCxnSpPr>
        <p:spPr>
          <a:xfrm rot="5400000" flipH="1" flipV="1">
            <a:off x="5257564" y="2346447"/>
            <a:ext cx="440276" cy="4833617"/>
          </a:xfrm>
          <a:prstGeom prst="bentConnector3">
            <a:avLst>
              <a:gd name="adj1" fmla="val -51922"/>
            </a:avLst>
          </a:prstGeom>
          <a:ln w="57150">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2537561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8"/>
            <a:ext cx="10890730" cy="3942125"/>
          </a:xfrm>
        </p:spPr>
        <p:txBody>
          <a:bodyPr>
            <a:normAutofit/>
          </a:bodyPr>
          <a:lstStyle/>
          <a:p>
            <a:pPr marL="0" indent="0">
              <a:buNone/>
            </a:pPr>
            <a:r>
              <a:rPr lang="es-ES" sz="2400" dirty="0"/>
              <a:t>Si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categórica </a:t>
            </a:r>
            <a:r>
              <a:rPr lang="es-ES" sz="2400" dirty="0"/>
              <a:t>o toma valores discretos, este tipo de problema se llama un problema de clasificación. A su vez tenemos dos sub-variantes:</a:t>
            </a:r>
          </a:p>
          <a:p>
            <a:r>
              <a:rPr lang="es-ES" sz="2400" b="1" dirty="0">
                <a:solidFill>
                  <a:schemeClr val="accent4">
                    <a:lumMod val="60000"/>
                    <a:lumOff val="40000"/>
                  </a:schemeClr>
                </a:solidFill>
              </a:rPr>
              <a:t>Clasificación binaria </a:t>
            </a:r>
            <a:r>
              <a:rPr lang="es-ES" sz="2400" dirty="0"/>
              <a:t>(Por ejemplo, es SPAM o no SPAM).</a:t>
            </a:r>
          </a:p>
          <a:p>
            <a:r>
              <a:rPr lang="es-ES" sz="2400" b="1" dirty="0">
                <a:solidFill>
                  <a:schemeClr val="accent6">
                    <a:lumMod val="60000"/>
                    <a:lumOff val="40000"/>
                  </a:schemeClr>
                </a:solidFill>
              </a:rPr>
              <a:t>Clasificación multi-clase: </a:t>
            </a:r>
            <a:r>
              <a:rPr lang="es-ES" sz="2400" dirty="0"/>
              <a:t>Múltiple clases, como por ejemplo clasificación del nivel socioeconómico de una persona (alta, media y baja).</a:t>
            </a:r>
          </a:p>
          <a:p>
            <a:pPr lvl="1"/>
            <a:r>
              <a:rPr lang="es-ES" sz="2000" dirty="0"/>
              <a:t>Una variante de este tipo es cuando la cardinalidad es muy alta, es decir, se tienen muchísimas clases</a:t>
            </a:r>
            <a:r>
              <a:rPr lang="es-ES" dirty="0"/>
              <a:t>. </a:t>
            </a:r>
          </a:p>
          <a:p>
            <a:endParaRPr lang="es-ES" dirty="0"/>
          </a:p>
          <a:p>
            <a:endParaRPr lang="es-ES" dirty="0"/>
          </a:p>
          <a:p>
            <a:pPr marL="0" indent="0">
              <a:buNone/>
            </a:pPr>
            <a:endParaRPr lang="es-ES" sz="18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spTree>
    <p:extLst>
      <p:ext uri="{BB962C8B-B14F-4D97-AF65-F5344CB8AC3E}">
        <p14:creationId xmlns:p14="http://schemas.microsoft.com/office/powerpoint/2010/main" val="39554078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8"/>
            <a:ext cx="10890730" cy="3942125"/>
          </a:xfrm>
        </p:spPr>
        <p:txBody>
          <a:bodyPr>
            <a:normAutofit/>
          </a:bodyPr>
          <a:lstStyle/>
          <a:p>
            <a:pPr marL="0" indent="0">
              <a:buNone/>
            </a:pPr>
            <a:r>
              <a:rPr lang="es-ES" b="1" dirty="0">
                <a:solidFill>
                  <a:schemeClr val="accent4">
                    <a:lumMod val="60000"/>
                    <a:lumOff val="40000"/>
                  </a:schemeClr>
                </a:solidFill>
              </a:rPr>
              <a:t>Clasificación</a:t>
            </a:r>
            <a:endParaRPr lang="es-ES" dirty="0"/>
          </a:p>
          <a:p>
            <a:endParaRPr lang="es-ES" dirty="0"/>
          </a:p>
          <a:p>
            <a:pPr marL="0" indent="0">
              <a:buNone/>
            </a:pPr>
            <a:endParaRPr lang="es-ES" sz="1800"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pic>
        <p:nvPicPr>
          <p:cNvPr id="13" name="Picture 12" descr="A red and blue dots on a black background&#10;&#10;Description automatically generated">
            <a:extLst>
              <a:ext uri="{FF2B5EF4-FFF2-40B4-BE49-F238E27FC236}">
                <a16:creationId xmlns:a16="http://schemas.microsoft.com/office/drawing/2014/main" id="{6BC496B1-6AFD-6306-5C03-C7CD967B5C46}"/>
              </a:ext>
            </a:extLst>
          </p:cNvPr>
          <p:cNvPicPr>
            <a:picLocks noChangeAspect="1"/>
          </p:cNvPicPr>
          <p:nvPr/>
        </p:nvPicPr>
        <p:blipFill>
          <a:blip r:embed="rId4"/>
          <a:stretch>
            <a:fillRect/>
          </a:stretch>
        </p:blipFill>
        <p:spPr>
          <a:xfrm>
            <a:off x="4000155" y="2197818"/>
            <a:ext cx="4093746" cy="3942125"/>
          </a:xfrm>
          <a:prstGeom prst="rect">
            <a:avLst/>
          </a:prstGeom>
        </p:spPr>
      </p:pic>
    </p:spTree>
    <p:extLst>
      <p:ext uri="{BB962C8B-B14F-4D97-AF65-F5344CB8AC3E}">
        <p14:creationId xmlns:p14="http://schemas.microsoft.com/office/powerpoint/2010/main" val="28226701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5" y="2142988"/>
            <a:ext cx="6851631" cy="3942125"/>
          </a:xfrm>
        </p:spPr>
        <p:txBody>
          <a:bodyPr>
            <a:normAutofit fontScale="92500"/>
          </a:bodyPr>
          <a:lstStyle/>
          <a:p>
            <a:pPr marL="0" indent="0">
              <a:buNone/>
            </a:pPr>
            <a:r>
              <a:rPr lang="es-ES" sz="2400" dirty="0"/>
              <a:t>Si el target </a:t>
            </a:r>
            <a:r>
              <a:rPr lang="es-ES" sz="2400" b="1" dirty="0">
                <a:solidFill>
                  <a:schemeClr val="accent1">
                    <a:lumMod val="75000"/>
                  </a:schemeClr>
                </a:solidFill>
              </a:rPr>
              <a:t>y</a:t>
            </a:r>
            <a:r>
              <a:rPr lang="es-ES" sz="2400" dirty="0"/>
              <a:t> es una </a:t>
            </a:r>
            <a:r>
              <a:rPr lang="es-ES" sz="2400" i="1" dirty="0">
                <a:solidFill>
                  <a:schemeClr val="accent1">
                    <a:lumMod val="75000"/>
                  </a:schemeClr>
                </a:solidFill>
              </a:rPr>
              <a:t>variable </a:t>
            </a:r>
            <a:r>
              <a:rPr lang="es-ES" sz="2400" i="1" dirty="0" err="1">
                <a:solidFill>
                  <a:schemeClr val="accent1">
                    <a:lumMod val="75000"/>
                  </a:schemeClr>
                </a:solidFill>
              </a:rPr>
              <a:t>numerica</a:t>
            </a:r>
            <a:r>
              <a:rPr lang="es-ES" sz="2400" dirty="0"/>
              <a:t>, este tipo de problema se llama un problema de regresión. </a:t>
            </a:r>
          </a:p>
          <a:p>
            <a:pPr marL="0" indent="0">
              <a:buNone/>
            </a:pPr>
            <a:r>
              <a:rPr lang="es-ES" sz="2400" dirty="0"/>
              <a:t>Se centra en estudiar las relaciones entre una variable dependiente de una o más variables independientes.</a:t>
            </a:r>
          </a:p>
          <a:p>
            <a:pPr marL="0" indent="0">
              <a:buNone/>
            </a:pPr>
            <a:r>
              <a:rPr lang="es-ES" sz="2400" dirty="0"/>
              <a:t>Es importante notar que, en Aprendizaje Automático, cuando buscamos una h(X) estamos armando un modelo puramente empírico. Es decir, nos basamos 100% en los datos medidos. En contraste con los modelos basados en propiedades fundamentales.</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pic>
        <p:nvPicPr>
          <p:cNvPr id="8" name="Picture 7" descr="A line of red dots on a green line&#10;&#10;Description automatically generated">
            <a:extLst>
              <a:ext uri="{FF2B5EF4-FFF2-40B4-BE49-F238E27FC236}">
                <a16:creationId xmlns:a16="http://schemas.microsoft.com/office/drawing/2014/main" id="{4F76E3E0-FFD5-6474-481E-0F38E8C48E7A}"/>
              </a:ext>
            </a:extLst>
          </p:cNvPr>
          <p:cNvPicPr>
            <a:picLocks noChangeAspect="1"/>
          </p:cNvPicPr>
          <p:nvPr/>
        </p:nvPicPr>
        <p:blipFill>
          <a:blip r:embed="rId4"/>
          <a:stretch>
            <a:fillRect/>
          </a:stretch>
        </p:blipFill>
        <p:spPr>
          <a:xfrm>
            <a:off x="7705377" y="2288202"/>
            <a:ext cx="3686523" cy="3512813"/>
          </a:xfrm>
          <a:prstGeom prst="rect">
            <a:avLst/>
          </a:prstGeom>
        </p:spPr>
      </p:pic>
    </p:spTree>
    <p:extLst>
      <p:ext uri="{BB962C8B-B14F-4D97-AF65-F5344CB8AC3E}">
        <p14:creationId xmlns:p14="http://schemas.microsoft.com/office/powerpoint/2010/main" val="2923741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Aprendizaje supervisado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8"/>
            <a:ext cx="10890730" cy="3942125"/>
          </a:xfrm>
        </p:spPr>
        <p:txBody>
          <a:bodyPr>
            <a:normAutofit/>
          </a:bodyPr>
          <a:lstStyle/>
          <a:p>
            <a:pPr marL="0" indent="0">
              <a:buNone/>
            </a:pPr>
            <a:r>
              <a:rPr lang="es-ES" sz="2400" b="1" dirty="0">
                <a:solidFill>
                  <a:schemeClr val="accent1">
                    <a:lumMod val="75000"/>
                  </a:schemeClr>
                </a:solidFill>
              </a:rPr>
              <a:t>Regresión vs. Clasificación</a:t>
            </a:r>
          </a:p>
          <a:p>
            <a:pPr marL="0" indent="0">
              <a:buNone/>
            </a:pPr>
            <a:r>
              <a:rPr lang="es-ES" sz="2400" dirty="0"/>
              <a:t>Regresión y clasificación son problemas muy similares entre sí. En ambos buscamos predecir una variable, la diferencia radica en que regresión predice una variable numérica y clasificación una categórica.</a:t>
            </a:r>
          </a:p>
          <a:p>
            <a:pPr marL="0" indent="0">
              <a:buNone/>
            </a:pPr>
            <a:endParaRPr lang="es-ES" sz="2400" dirty="0"/>
          </a:p>
          <a:p>
            <a:pPr marL="0" indent="0">
              <a:buNone/>
            </a:pPr>
            <a:r>
              <a:rPr lang="es-ES" sz="2400" i="1" dirty="0"/>
              <a:t>No es infrecuente encontrar que se puede resolver problemas como clasificación o regresión.</a:t>
            </a:r>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3" name="TextBox 2">
            <a:extLst>
              <a:ext uri="{FF2B5EF4-FFF2-40B4-BE49-F238E27FC236}">
                <a16:creationId xmlns:a16="http://schemas.microsoft.com/office/drawing/2014/main" id="{D60F1CD0-2083-3FC8-E2A6-D50864E2576E}"/>
              </a:ext>
            </a:extLst>
          </p:cNvPr>
          <p:cNvSpPr txBox="1"/>
          <p:nvPr/>
        </p:nvSpPr>
        <p:spPr>
          <a:xfrm>
            <a:off x="700634" y="1681324"/>
            <a:ext cx="7689561" cy="461665"/>
          </a:xfrm>
          <a:prstGeom prst="rect">
            <a:avLst/>
          </a:prstGeom>
          <a:noFill/>
        </p:spPr>
        <p:txBody>
          <a:bodyPr wrap="square" rtlCol="0">
            <a:spAutoFit/>
          </a:bodyPr>
          <a:lstStyle/>
          <a:p>
            <a:r>
              <a:rPr lang="es-ES_tradnl" sz="2400" dirty="0">
                <a:latin typeface="+mj-lt"/>
              </a:rPr>
              <a:t>Tipos de aprendizaje supervisado</a:t>
            </a:r>
          </a:p>
        </p:txBody>
      </p:sp>
    </p:spTree>
    <p:extLst>
      <p:ext uri="{BB962C8B-B14F-4D97-AF65-F5344CB8AC3E}">
        <p14:creationId xmlns:p14="http://schemas.microsoft.com/office/powerpoint/2010/main" val="36658377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Sesgo y Varianza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645158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706880"/>
            <a:ext cx="10890730" cy="4378233"/>
          </a:xfrm>
        </p:spPr>
        <p:txBody>
          <a:bodyPr>
            <a:normAutofit/>
          </a:bodyPr>
          <a:lstStyle/>
          <a:p>
            <a:pPr marL="0" indent="0">
              <a:buNone/>
            </a:pPr>
            <a:r>
              <a:rPr lang="es-ES" sz="2400" dirty="0"/>
              <a:t>Supongamos que tenemos tres modelos en un problema de regresión. Tenemos una sola entrada </a:t>
            </a:r>
            <a:r>
              <a:rPr lang="es-ES" sz="2400" b="1" dirty="0">
                <a:solidFill>
                  <a:schemeClr val="accent6">
                    <a:lumMod val="60000"/>
                    <a:lumOff val="40000"/>
                  </a:schemeClr>
                </a:solidFill>
              </a:rPr>
              <a:t>x</a:t>
            </a:r>
            <a:r>
              <a:rPr lang="es-ES" sz="2400" dirty="0"/>
              <a:t> y una salida </a:t>
            </a:r>
            <a:r>
              <a:rPr lang="es-ES" sz="2400" b="1" dirty="0">
                <a:solidFill>
                  <a:schemeClr val="accent6">
                    <a:lumMod val="60000"/>
                    <a:lumOff val="40000"/>
                  </a:schemeClr>
                </a:solidFill>
              </a:rPr>
              <a:t>y</a:t>
            </a:r>
            <a:r>
              <a:rPr lang="es-ES" sz="2400" dirty="0"/>
              <a:t> que depende de </a:t>
            </a:r>
            <a:r>
              <a:rPr lang="es-ES" sz="2400" b="1" dirty="0">
                <a:solidFill>
                  <a:schemeClr val="accent6">
                    <a:lumMod val="60000"/>
                    <a:lumOff val="40000"/>
                  </a:schemeClr>
                </a:solidFill>
              </a:rPr>
              <a:t>x</a:t>
            </a:r>
            <a:r>
              <a:rPr lang="es-ES" sz="2400" dirty="0"/>
              <a:t> con una relación </a:t>
            </a:r>
            <a:r>
              <a:rPr lang="es-ES" sz="2400" b="1" dirty="0">
                <a:solidFill>
                  <a:schemeClr val="accent6">
                    <a:lumMod val="60000"/>
                    <a:lumOff val="40000"/>
                  </a:schemeClr>
                </a:solidFill>
              </a:rPr>
              <a:t>f(x)</a:t>
            </a:r>
            <a:r>
              <a:rPr lang="es-ES" sz="2400" dirty="0">
                <a:solidFill>
                  <a:schemeClr val="accent6">
                    <a:lumMod val="60000"/>
                    <a:lumOff val="40000"/>
                  </a:schemeClr>
                </a:solidFill>
              </a:rPr>
              <a:t> </a:t>
            </a:r>
            <a:r>
              <a:rPr lang="es-ES" sz="2400" dirty="0"/>
              <a:t>que queremos modelar:</a:t>
            </a:r>
          </a:p>
          <a:p>
            <a:pPr marL="0" indent="0">
              <a:buNone/>
            </a:pPr>
            <a:endParaRPr lang="es-ES" sz="2400" i="1" dirty="0"/>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8" name="Rounded Rectangle 7">
            <a:extLst>
              <a:ext uri="{FF2B5EF4-FFF2-40B4-BE49-F238E27FC236}">
                <a16:creationId xmlns:a16="http://schemas.microsoft.com/office/drawing/2014/main" id="{4BF2B29D-4225-C87A-DD0C-4D797137E4C1}"/>
              </a:ext>
            </a:extLst>
          </p:cNvPr>
          <p:cNvSpPr/>
          <p:nvPr/>
        </p:nvSpPr>
        <p:spPr>
          <a:xfrm>
            <a:off x="5743236" y="2845820"/>
            <a:ext cx="1699610" cy="943155"/>
          </a:xfrm>
          <a:prstGeom prst="roundRect">
            <a:avLst/>
          </a:prstGeom>
          <a:solidFill>
            <a:schemeClr val="accent1">
              <a:lumMod val="5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1</a:t>
            </a:r>
          </a:p>
          <a:p>
            <a:pPr algn="ctr"/>
            <a:r>
              <a:rPr lang="es-ES_tradnl" sz="2400" dirty="0"/>
              <a:t>h(x)</a:t>
            </a:r>
          </a:p>
        </p:txBody>
      </p:sp>
      <p:sp>
        <p:nvSpPr>
          <p:cNvPr id="10" name="Rounded Rectangle 9">
            <a:extLst>
              <a:ext uri="{FF2B5EF4-FFF2-40B4-BE49-F238E27FC236}">
                <a16:creationId xmlns:a16="http://schemas.microsoft.com/office/drawing/2014/main" id="{883E91B4-38F7-CCB8-0E14-9BB59CAA4F61}"/>
              </a:ext>
            </a:extLst>
          </p:cNvPr>
          <p:cNvSpPr/>
          <p:nvPr/>
        </p:nvSpPr>
        <p:spPr>
          <a:xfrm>
            <a:off x="5743236" y="5001911"/>
            <a:ext cx="1699610" cy="933993"/>
          </a:xfrm>
          <a:prstGeom prst="roundRect">
            <a:avLst/>
          </a:prstGeom>
          <a:solidFill>
            <a:srgbClr val="002060"/>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3</a:t>
            </a:r>
          </a:p>
          <a:p>
            <a:pPr algn="ctr"/>
            <a:r>
              <a:rPr lang="es-ES_tradnl" sz="2400" dirty="0"/>
              <a:t>v(x)</a:t>
            </a:r>
          </a:p>
        </p:txBody>
      </p:sp>
      <p:sp>
        <p:nvSpPr>
          <p:cNvPr id="11" name="Rounded Rectangle 10">
            <a:extLst>
              <a:ext uri="{FF2B5EF4-FFF2-40B4-BE49-F238E27FC236}">
                <a16:creationId xmlns:a16="http://schemas.microsoft.com/office/drawing/2014/main" id="{A72AEEEE-C885-851D-A957-1A8119A52443}"/>
              </a:ext>
            </a:extLst>
          </p:cNvPr>
          <p:cNvSpPr/>
          <p:nvPr/>
        </p:nvSpPr>
        <p:spPr>
          <a:xfrm>
            <a:off x="5743236" y="3902362"/>
            <a:ext cx="1699610" cy="943155"/>
          </a:xfrm>
          <a:prstGeom prst="roundRect">
            <a:avLst/>
          </a:prstGeom>
          <a:solidFill>
            <a:schemeClr val="accent3">
              <a:lumMod val="5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sz="2400" dirty="0"/>
              <a:t>Modelo 2</a:t>
            </a:r>
          </a:p>
          <a:p>
            <a:pPr algn="ctr"/>
            <a:r>
              <a:rPr lang="es-ES_tradnl" sz="2400" dirty="0"/>
              <a:t>g(x)</a:t>
            </a:r>
          </a:p>
        </p:txBody>
      </p:sp>
      <p:sp>
        <p:nvSpPr>
          <p:cNvPr id="13" name="Oval 12">
            <a:extLst>
              <a:ext uri="{FF2B5EF4-FFF2-40B4-BE49-F238E27FC236}">
                <a16:creationId xmlns:a16="http://schemas.microsoft.com/office/drawing/2014/main" id="{ABAACE54-4DCB-42E1-A01E-C61E2CEE95F6}"/>
              </a:ext>
            </a:extLst>
          </p:cNvPr>
          <p:cNvSpPr/>
          <p:nvPr/>
        </p:nvSpPr>
        <p:spPr>
          <a:xfrm>
            <a:off x="2335035" y="3255787"/>
            <a:ext cx="2220842" cy="2236305"/>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2400" dirty="0"/>
              <a:t>Población</a:t>
            </a:r>
            <a:endParaRPr lang="es-ES_tradnl" dirty="0"/>
          </a:p>
        </p:txBody>
      </p:sp>
      <p:cxnSp>
        <p:nvCxnSpPr>
          <p:cNvPr id="16" name="Straight Arrow Connector 15">
            <a:extLst>
              <a:ext uri="{FF2B5EF4-FFF2-40B4-BE49-F238E27FC236}">
                <a16:creationId xmlns:a16="http://schemas.microsoft.com/office/drawing/2014/main" id="{A4A7A206-66FE-6CD3-5BF7-E8C4E1E293A0}"/>
              </a:ext>
            </a:extLst>
          </p:cNvPr>
          <p:cNvCxnSpPr>
            <a:stCxn id="13" idx="6"/>
            <a:endCxn id="8" idx="1"/>
          </p:cNvCxnSpPr>
          <p:nvPr/>
        </p:nvCxnSpPr>
        <p:spPr>
          <a:xfrm flipV="1">
            <a:off x="4555877" y="3317398"/>
            <a:ext cx="1187359" cy="105654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F15D021-0C1B-B6D3-C8A9-BBF26FB9B4DB}"/>
              </a:ext>
            </a:extLst>
          </p:cNvPr>
          <p:cNvCxnSpPr>
            <a:cxnSpLocks/>
            <a:stCxn id="13" idx="6"/>
            <a:endCxn id="11" idx="1"/>
          </p:cNvCxnSpPr>
          <p:nvPr/>
        </p:nvCxnSpPr>
        <p:spPr>
          <a:xfrm>
            <a:off x="4555877" y="4373940"/>
            <a:ext cx="118735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6A24B528-41D5-F276-CB53-F742C34D963C}"/>
              </a:ext>
            </a:extLst>
          </p:cNvPr>
          <p:cNvCxnSpPr>
            <a:cxnSpLocks/>
            <a:stCxn id="13" idx="6"/>
            <a:endCxn id="10" idx="1"/>
          </p:cNvCxnSpPr>
          <p:nvPr/>
        </p:nvCxnSpPr>
        <p:spPr>
          <a:xfrm>
            <a:off x="4555877" y="4373940"/>
            <a:ext cx="1187359" cy="109496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557ACA7-EDDC-E8A0-DDC4-F930BCB37125}"/>
              </a:ext>
            </a:extLst>
          </p:cNvPr>
          <p:cNvCxnSpPr>
            <a:cxnSpLocks/>
            <a:stCxn id="8" idx="3"/>
          </p:cNvCxnSpPr>
          <p:nvPr/>
        </p:nvCxnSpPr>
        <p:spPr>
          <a:xfrm flipV="1">
            <a:off x="7442846" y="3317397"/>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AE64A8FE-56E5-572D-42BA-9D09D6192252}"/>
              </a:ext>
            </a:extLst>
          </p:cNvPr>
          <p:cNvCxnSpPr>
            <a:cxnSpLocks/>
          </p:cNvCxnSpPr>
          <p:nvPr/>
        </p:nvCxnSpPr>
        <p:spPr>
          <a:xfrm flipV="1">
            <a:off x="7442846" y="4373939"/>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103FD77-38E0-7B56-3991-2BC58B8B58A8}"/>
              </a:ext>
            </a:extLst>
          </p:cNvPr>
          <p:cNvCxnSpPr>
            <a:cxnSpLocks/>
          </p:cNvCxnSpPr>
          <p:nvPr/>
        </p:nvCxnSpPr>
        <p:spPr>
          <a:xfrm flipV="1">
            <a:off x="7442846" y="5492092"/>
            <a:ext cx="1436994"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34" name="TextBox 33">
                <a:extLst>
                  <a:ext uri="{FF2B5EF4-FFF2-40B4-BE49-F238E27FC236}">
                    <a16:creationId xmlns:a16="http://schemas.microsoft.com/office/drawing/2014/main" id="{920A724B-A2EC-B1D8-4ABE-DE7371ED939C}"/>
                  </a:ext>
                </a:extLst>
              </p:cNvPr>
              <p:cNvSpPr txBox="1"/>
              <p:nvPr/>
            </p:nvSpPr>
            <p:spPr>
              <a:xfrm>
                <a:off x="8879840" y="2994177"/>
                <a:ext cx="1389035"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1</m:t>
                            </m:r>
                          </m:sub>
                        </m:sSub>
                      </m:e>
                    </m:acc>
                  </m:oMath>
                </a14:m>
                <a:r>
                  <a:rPr lang="es-ES_tradnl" sz="2800" dirty="0"/>
                  <a:t>=h(x)</a:t>
                </a:r>
              </a:p>
            </p:txBody>
          </p:sp>
        </mc:Choice>
        <mc:Fallback>
          <p:sp>
            <p:nvSpPr>
              <p:cNvPr id="34" name="TextBox 33">
                <a:extLst>
                  <a:ext uri="{FF2B5EF4-FFF2-40B4-BE49-F238E27FC236}">
                    <a16:creationId xmlns:a16="http://schemas.microsoft.com/office/drawing/2014/main" id="{920A724B-A2EC-B1D8-4ABE-DE7371ED939C}"/>
                  </a:ext>
                </a:extLst>
              </p:cNvPr>
              <p:cNvSpPr txBox="1">
                <a:spLocks noRot="1" noChangeAspect="1" noMove="1" noResize="1" noEditPoints="1" noAdjustHandles="1" noChangeArrowheads="1" noChangeShapeType="1" noTextEdit="1"/>
              </p:cNvSpPr>
              <p:nvPr/>
            </p:nvSpPr>
            <p:spPr>
              <a:xfrm>
                <a:off x="8879840" y="2994177"/>
                <a:ext cx="1389035" cy="523220"/>
              </a:xfrm>
              <a:prstGeom prst="rect">
                <a:avLst/>
              </a:prstGeom>
              <a:blipFill>
                <a:blip r:embed="rId4"/>
                <a:stretch>
                  <a:fillRect l="-2727" t="-11905" r="-8182" b="-33333"/>
                </a:stretch>
              </a:blipFill>
            </p:spPr>
            <p:txBody>
              <a:bodyPr/>
              <a:lstStyle/>
              <a:p>
                <a:r>
                  <a:rPr lang="es-ES_tradnl">
                    <a:noFill/>
                  </a:rPr>
                  <a:t> </a:t>
                </a:r>
              </a:p>
            </p:txBody>
          </p:sp>
        </mc:Fallback>
      </mc:AlternateContent>
      <mc:AlternateContent xmlns:mc="http://schemas.openxmlformats.org/markup-compatibility/2006">
        <mc:Choice xmlns:a14="http://schemas.microsoft.com/office/drawing/2010/main" Requires="a14">
          <p:sp>
            <p:nvSpPr>
              <p:cNvPr id="35" name="TextBox 34">
                <a:extLst>
                  <a:ext uri="{FF2B5EF4-FFF2-40B4-BE49-F238E27FC236}">
                    <a16:creationId xmlns:a16="http://schemas.microsoft.com/office/drawing/2014/main" id="{3DDE31FB-9BBF-F19A-B108-80EC99983351}"/>
                  </a:ext>
                </a:extLst>
              </p:cNvPr>
              <p:cNvSpPr txBox="1"/>
              <p:nvPr/>
            </p:nvSpPr>
            <p:spPr>
              <a:xfrm>
                <a:off x="8879840" y="4040571"/>
                <a:ext cx="1374864"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2</m:t>
                            </m:r>
                          </m:sub>
                        </m:sSub>
                      </m:e>
                    </m:acc>
                  </m:oMath>
                </a14:m>
                <a:r>
                  <a:rPr lang="es-ES_tradnl" sz="2800" dirty="0"/>
                  <a:t>=g(x)</a:t>
                </a:r>
              </a:p>
            </p:txBody>
          </p:sp>
        </mc:Choice>
        <mc:Fallback>
          <p:sp>
            <p:nvSpPr>
              <p:cNvPr id="35" name="TextBox 34">
                <a:extLst>
                  <a:ext uri="{FF2B5EF4-FFF2-40B4-BE49-F238E27FC236}">
                    <a16:creationId xmlns:a16="http://schemas.microsoft.com/office/drawing/2014/main" id="{3DDE31FB-9BBF-F19A-B108-80EC99983351}"/>
                  </a:ext>
                </a:extLst>
              </p:cNvPr>
              <p:cNvSpPr txBox="1">
                <a:spLocks noRot="1" noChangeAspect="1" noMove="1" noResize="1" noEditPoints="1" noAdjustHandles="1" noChangeArrowheads="1" noChangeShapeType="1" noTextEdit="1"/>
              </p:cNvSpPr>
              <p:nvPr/>
            </p:nvSpPr>
            <p:spPr>
              <a:xfrm>
                <a:off x="8879840" y="4040571"/>
                <a:ext cx="1374864" cy="523220"/>
              </a:xfrm>
              <a:prstGeom prst="rect">
                <a:avLst/>
              </a:prstGeom>
              <a:blipFill>
                <a:blip r:embed="rId5"/>
                <a:stretch>
                  <a:fillRect l="-2752" t="-14286" r="-8257" b="-30952"/>
                </a:stretch>
              </a:blipFill>
            </p:spPr>
            <p:txBody>
              <a:bodyPr/>
              <a:lstStyle/>
              <a:p>
                <a:r>
                  <a:rPr lang="es-ES_tradnl">
                    <a:noFill/>
                  </a:rPr>
                  <a:t> </a:t>
                </a:r>
              </a:p>
            </p:txBody>
          </p:sp>
        </mc:Fallback>
      </mc:AlternateContent>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881ABAC1-901D-0E74-C348-0543E2C8D722}"/>
                  </a:ext>
                </a:extLst>
              </p:cNvPr>
              <p:cNvSpPr txBox="1"/>
              <p:nvPr/>
            </p:nvSpPr>
            <p:spPr>
              <a:xfrm>
                <a:off x="8879840" y="5158723"/>
                <a:ext cx="1378070" cy="523220"/>
              </a:xfrm>
              <a:prstGeom prst="rect">
                <a:avLst/>
              </a:prstGeom>
              <a:noFill/>
            </p:spPr>
            <p:txBody>
              <a:bodyPr wrap="none" rtlCol="0">
                <a:spAutoFit/>
              </a:bodyPr>
              <a:lstStyle/>
              <a:p>
                <a14:m>
                  <m:oMath xmlns:m="http://schemas.openxmlformats.org/officeDocument/2006/math">
                    <m:acc>
                      <m:accPr>
                        <m:chr m:val="̂"/>
                        <m:ctrlPr>
                          <a:rPr lang="en-US" sz="2800" b="0" i="1" smtClean="0">
                            <a:latin typeface="Cambria Math" panose="02040503050406030204" pitchFamily="18" charset="0"/>
                          </a:rPr>
                        </m:ctrlPr>
                      </m:accPr>
                      <m:e>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𝑦</m:t>
                            </m:r>
                          </m:e>
                          <m:sub>
                            <m:r>
                              <a:rPr lang="en-US" sz="2800" b="0" i="1" smtClean="0">
                                <a:latin typeface="Cambria Math" panose="02040503050406030204" pitchFamily="18" charset="0"/>
                              </a:rPr>
                              <m:t>3</m:t>
                            </m:r>
                          </m:sub>
                        </m:sSub>
                      </m:e>
                    </m:acc>
                  </m:oMath>
                </a14:m>
                <a:r>
                  <a:rPr lang="es-ES_tradnl" sz="2800" dirty="0"/>
                  <a:t>=v(x)</a:t>
                </a:r>
              </a:p>
            </p:txBody>
          </p:sp>
        </mc:Choice>
        <mc:Fallback>
          <p:sp>
            <p:nvSpPr>
              <p:cNvPr id="36" name="TextBox 35">
                <a:extLst>
                  <a:ext uri="{FF2B5EF4-FFF2-40B4-BE49-F238E27FC236}">
                    <a16:creationId xmlns:a16="http://schemas.microsoft.com/office/drawing/2014/main" id="{881ABAC1-901D-0E74-C348-0543E2C8D722}"/>
                  </a:ext>
                </a:extLst>
              </p:cNvPr>
              <p:cNvSpPr txBox="1">
                <a:spLocks noRot="1" noChangeAspect="1" noMove="1" noResize="1" noEditPoints="1" noAdjustHandles="1" noChangeArrowheads="1" noChangeShapeType="1" noTextEdit="1"/>
              </p:cNvSpPr>
              <p:nvPr/>
            </p:nvSpPr>
            <p:spPr>
              <a:xfrm>
                <a:off x="8879840" y="5158723"/>
                <a:ext cx="1378070" cy="523220"/>
              </a:xfrm>
              <a:prstGeom prst="rect">
                <a:avLst/>
              </a:prstGeom>
              <a:blipFill>
                <a:blip r:embed="rId6"/>
                <a:stretch>
                  <a:fillRect l="-2752" t="-11905" r="-8257" b="-30952"/>
                </a:stretch>
              </a:blipFill>
            </p:spPr>
            <p:txBody>
              <a:bodyPr/>
              <a:lstStyle/>
              <a:p>
                <a:r>
                  <a:rPr lang="es-ES_tradnl">
                    <a:noFill/>
                  </a:rPr>
                  <a:t> </a:t>
                </a:r>
              </a:p>
            </p:txBody>
          </p:sp>
        </mc:Fallback>
      </mc:AlternateContent>
    </p:spTree>
    <p:extLst>
      <p:ext uri="{BB962C8B-B14F-4D97-AF65-F5344CB8AC3E}">
        <p14:creationId xmlns:p14="http://schemas.microsoft.com/office/powerpoint/2010/main" val="21610790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073125"/>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descr="A black background with a black square&#10;&#10;Description automatically generated with medium confidence">
            <a:extLst>
              <a:ext uri="{FF2B5EF4-FFF2-40B4-BE49-F238E27FC236}">
                <a16:creationId xmlns:a16="http://schemas.microsoft.com/office/drawing/2014/main" id="{D8F07B8E-C88A-80E2-E839-7776FBB64E16}"/>
              </a:ext>
            </a:extLst>
          </p:cNvPr>
          <p:cNvPicPr>
            <a:picLocks noChangeAspect="1"/>
          </p:cNvPicPr>
          <p:nvPr/>
        </p:nvPicPr>
        <p:blipFill>
          <a:blip r:embed="rId4"/>
          <a:stretch>
            <a:fillRect/>
          </a:stretch>
        </p:blipFill>
        <p:spPr>
          <a:xfrm>
            <a:off x="3421812" y="2293126"/>
            <a:ext cx="5248910" cy="4070822"/>
          </a:xfrm>
          <a:prstGeom prst="rect">
            <a:avLst/>
          </a:prstGeom>
        </p:spPr>
      </p:pic>
    </p:spTree>
    <p:extLst>
      <p:ext uri="{BB962C8B-B14F-4D97-AF65-F5344CB8AC3E}">
        <p14:creationId xmlns:p14="http://schemas.microsoft.com/office/powerpoint/2010/main" val="34686680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4073125"/>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3421812" y="2293126"/>
            <a:ext cx="5248910" cy="4070821"/>
          </a:xfrm>
          <a:prstGeom prst="rect">
            <a:avLst/>
          </a:prstGeom>
        </p:spPr>
      </p:pic>
    </p:spTree>
    <p:extLst>
      <p:ext uri="{BB962C8B-B14F-4D97-AF65-F5344CB8AC3E}">
        <p14:creationId xmlns:p14="http://schemas.microsoft.com/office/powerpoint/2010/main" val="26014492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2" cy="3538714"/>
          </a:xfrm>
          <a:prstGeom prst="rect">
            <a:avLst/>
          </a:prstGeom>
        </p:spPr>
      </p:pic>
      <mc:AlternateContent xmlns:mc="http://schemas.openxmlformats.org/markup-compatibility/2006">
        <mc:Choice xmlns:a14="http://schemas.microsoft.com/office/drawing/2010/main"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 para ello calculamos de la siguiente forma:</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𝑀𝐴𝐸</m:t>
                          </m:r>
                        </m:e>
                        <m:sub>
                          <m:r>
                            <a:rPr lang="en-US" b="0" i="1" smtClean="0">
                              <a:latin typeface="Cambria Math" panose="02040503050406030204" pitchFamily="18" charset="0"/>
                            </a:rPr>
                            <m:t>𝑝</m:t>
                          </m:r>
                        </m:sub>
                      </m:sSub>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ctrlPr>
                                <a:rPr lang="en-US" b="0" i="1" smtClean="0">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t>Modelo 1: MAE</a:t>
                </a:r>
                <a:r>
                  <a:rPr lang="es-ES_tradnl" baseline="-25000" dirty="0"/>
                  <a:t>1</a:t>
                </a:r>
                <a:r>
                  <a:rPr lang="es-ES_tradnl" dirty="0"/>
                  <a:t> = 0</a:t>
                </a:r>
              </a:p>
              <a:p>
                <a:r>
                  <a:rPr lang="es-ES_tradnl" dirty="0"/>
                  <a:t>Modelo 2: MAE</a:t>
                </a:r>
                <a:r>
                  <a:rPr lang="es-ES_tradnl" baseline="-25000" dirty="0"/>
                  <a:t>2</a:t>
                </a:r>
                <a:r>
                  <a:rPr lang="es-ES_tradnl" dirty="0"/>
                  <a:t> = 5</a:t>
                </a:r>
              </a:p>
              <a:p>
                <a:r>
                  <a:rPr lang="es-ES_tradnl" dirty="0"/>
                  <a:t>Modelo 3: MAE</a:t>
                </a:r>
                <a:r>
                  <a:rPr lang="es-ES_tradnl" baseline="-25000" dirty="0"/>
                  <a:t>3</a:t>
                </a:r>
                <a:r>
                  <a:rPr lang="es-ES_tradnl" dirty="0"/>
                  <a:t> = 1.25</a:t>
                </a:r>
              </a:p>
            </p:txBody>
          </p:sp>
        </mc:Choice>
        <mc:Fallback>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5556" r="-211"/>
                </a:stretch>
              </a:blipFill>
            </p:spPr>
            <p:txBody>
              <a:bodyPr/>
              <a:lstStyle/>
              <a:p>
                <a:r>
                  <a:rPr lang="es-ES_tradnl">
                    <a:noFill/>
                  </a:rPr>
                  <a:t> </a:t>
                </a:r>
              </a:p>
            </p:txBody>
          </p:sp>
        </mc:Fallback>
      </mc:AlternateContent>
    </p:spTree>
    <p:extLst>
      <p:ext uri="{BB962C8B-B14F-4D97-AF65-F5344CB8AC3E}">
        <p14:creationId xmlns:p14="http://schemas.microsoft.com/office/powerpoint/2010/main" val="10575572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Sesgo y Varianza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7" name="Image by vectorjuice">
            <a:extLst>
              <a:ext uri="{FF2B5EF4-FFF2-40B4-BE49-F238E27FC236}">
                <a16:creationId xmlns:a16="http://schemas.microsoft.com/office/drawing/2014/main" id="{A40438F7-2E8A-4FAB-5A4C-DEBA5E294548}"/>
              </a:ext>
            </a:extLst>
          </p:cNvPr>
          <p:cNvSpPr txBox="1"/>
          <p:nvPr/>
        </p:nvSpPr>
        <p:spPr>
          <a:xfrm>
            <a:off x="21198149" y="12900981"/>
            <a:ext cx="2813355" cy="5427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Image by </a:t>
            </a:r>
            <a:r>
              <a:rPr u="sng" dirty="0">
                <a:hlinkClick r:id="rId3"/>
              </a:rPr>
              <a:t>vectorjuice</a:t>
            </a:r>
          </a:p>
        </p:txBody>
      </p:sp>
      <p:sp>
        <p:nvSpPr>
          <p:cNvPr id="9" name="Content Placeholder 8">
            <a:extLst>
              <a:ext uri="{FF2B5EF4-FFF2-40B4-BE49-F238E27FC236}">
                <a16:creationId xmlns:a16="http://schemas.microsoft.com/office/drawing/2014/main" id="{A61704B4-F189-6058-273A-C859B672ABFE}"/>
              </a:ext>
            </a:extLst>
          </p:cNvPr>
          <p:cNvSpPr>
            <a:spLocks noGrp="1"/>
          </p:cNvSpPr>
          <p:nvPr>
            <p:ph idx="1"/>
          </p:nvPr>
        </p:nvSpPr>
        <p:spPr>
          <a:xfrm>
            <a:off x="700635" y="1856089"/>
            <a:ext cx="10691265" cy="541101"/>
          </a:xfrm>
        </p:spPr>
        <p:txBody>
          <a:bodyPr/>
          <a:lstStyle/>
          <a:p>
            <a:pPr marL="0" indent="0">
              <a:buNone/>
            </a:pPr>
            <a:r>
              <a:rPr lang="es-ES_tradnl" dirty="0"/>
              <a:t>Entrenamos con un </a:t>
            </a:r>
            <a:r>
              <a:rPr lang="es-ES_tradnl" b="1" dirty="0">
                <a:solidFill>
                  <a:schemeClr val="accent6">
                    <a:lumMod val="60000"/>
                    <a:lumOff val="40000"/>
                  </a:schemeClr>
                </a:solidFill>
              </a:rPr>
              <a:t>set de entrenamiento </a:t>
            </a:r>
            <a:r>
              <a:rPr lang="es-ES_tradnl" dirty="0"/>
              <a:t>y nos queda:</a:t>
            </a:r>
          </a:p>
        </p:txBody>
      </p:sp>
      <p:pic>
        <p:nvPicPr>
          <p:cNvPr id="14" name="Picture 13">
            <a:extLst>
              <a:ext uri="{FF2B5EF4-FFF2-40B4-BE49-F238E27FC236}">
                <a16:creationId xmlns:a16="http://schemas.microsoft.com/office/drawing/2014/main" id="{D8F07B8E-C88A-80E2-E839-7776FBB64E16}"/>
              </a:ext>
            </a:extLst>
          </p:cNvPr>
          <p:cNvPicPr>
            <a:picLocks noChangeAspect="1"/>
          </p:cNvPicPr>
          <p:nvPr/>
        </p:nvPicPr>
        <p:blipFill>
          <a:blip r:embed="rId4"/>
          <a:srcRect/>
          <a:stretch/>
        </p:blipFill>
        <p:spPr>
          <a:xfrm>
            <a:off x="893675" y="2397190"/>
            <a:ext cx="4562812" cy="3538714"/>
          </a:xfrm>
          <a:prstGeom prst="rect">
            <a:avLst/>
          </a:prstGeom>
        </p:spPr>
      </p:pic>
      <mc:AlternateContent xmlns:mc="http://schemas.openxmlformats.org/markup-compatibility/2006">
        <mc:Choice xmlns:a14="http://schemas.microsoft.com/office/drawing/2010/main" Requires="a14">
          <p:sp>
            <p:nvSpPr>
              <p:cNvPr id="3" name="Content Placeholder 8">
                <a:extLst>
                  <a:ext uri="{FF2B5EF4-FFF2-40B4-BE49-F238E27FC236}">
                    <a16:creationId xmlns:a16="http://schemas.microsoft.com/office/drawing/2014/main" id="{DED68D0F-DE1B-1D18-9465-116D59931BD4}"/>
                  </a:ext>
                </a:extLst>
              </p:cNvPr>
              <p:cNvSpPr txBox="1">
                <a:spLocks/>
              </p:cNvSpPr>
              <p:nvPr/>
            </p:nvSpPr>
            <p:spPr>
              <a:xfrm>
                <a:off x="5573379" y="2288177"/>
                <a:ext cx="6017987" cy="364772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_tradnl" dirty="0"/>
                  <a:t>Midamos el error, para ello calculamos de la siguiente forma:</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𝑀𝐴𝐸</m:t>
                          </m:r>
                        </m:e>
                        <m:sub>
                          <m:r>
                            <a:rPr lang="en-US" b="0" i="1" smtClean="0">
                              <a:latin typeface="Cambria Math" panose="02040503050406030204" pitchFamily="18" charset="0"/>
                            </a:rPr>
                            <m:t>𝑝</m:t>
                          </m:r>
                        </m:sub>
                      </m:sSub>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ctrlPr>
                                <a:rPr lang="en-US" b="0" i="1" smtClean="0">
                                  <a:latin typeface="Cambria Math" panose="02040503050406030204" pitchFamily="18" charset="0"/>
                                </a:rPr>
                              </m:ctrlPr>
                            </m:dPr>
                            <m:e>
                              <m:r>
                                <a:rPr lang="en-US" i="1">
                                  <a:latin typeface="Cambria Math" panose="02040503050406030204" pitchFamily="18" charset="0"/>
                                </a:rPr>
                                <m:t>𝑦</m:t>
                              </m:r>
                              <m:r>
                                <a:rPr lang="en-US" i="1">
                                  <a:latin typeface="Cambria Math" panose="02040503050406030204" pitchFamily="18" charset="0"/>
                                </a:rPr>
                                <m:t> − </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US" i="1">
                                      <a:latin typeface="Cambria Math" panose="02040503050406030204" pitchFamily="18" charset="0"/>
                                    </a:rPr>
                                    <m:t>𝑝</m:t>
                                  </m:r>
                                </m:sub>
                              </m:sSub>
                            </m:e>
                          </m:d>
                        </m:e>
                      </m:nary>
                    </m:oMath>
                  </m:oMathPara>
                </a14:m>
                <a:endParaRPr lang="es-ES_tradnl" dirty="0"/>
              </a:p>
              <a:p>
                <a:r>
                  <a:rPr lang="es-ES_tradnl" dirty="0"/>
                  <a:t>Modelo 1: MAE</a:t>
                </a:r>
                <a:r>
                  <a:rPr lang="es-ES_tradnl" baseline="-25000" dirty="0"/>
                  <a:t>1</a:t>
                </a:r>
                <a:r>
                  <a:rPr lang="es-ES_tradnl" dirty="0"/>
                  <a:t> = 0</a:t>
                </a:r>
              </a:p>
              <a:p>
                <a:r>
                  <a:rPr lang="es-ES_tradnl" dirty="0"/>
                  <a:t>Modelo 2: MAE</a:t>
                </a:r>
                <a:r>
                  <a:rPr lang="es-ES_tradnl" baseline="-25000" dirty="0"/>
                  <a:t>2</a:t>
                </a:r>
                <a:r>
                  <a:rPr lang="es-ES_tradnl" dirty="0"/>
                  <a:t> = 5</a:t>
                </a:r>
              </a:p>
              <a:p>
                <a:r>
                  <a:rPr lang="es-ES_tradnl" dirty="0"/>
                  <a:t>Modelo 3: MAE</a:t>
                </a:r>
                <a:r>
                  <a:rPr lang="es-ES_tradnl" baseline="-25000" dirty="0"/>
                  <a:t>3</a:t>
                </a:r>
                <a:r>
                  <a:rPr lang="es-ES_tradnl" dirty="0"/>
                  <a:t> = 1.25</a:t>
                </a:r>
              </a:p>
            </p:txBody>
          </p:sp>
        </mc:Choice>
        <mc:Fallback>
          <p:sp>
            <p:nvSpPr>
              <p:cNvPr id="3" name="Content Placeholder 8">
                <a:extLst>
                  <a:ext uri="{FF2B5EF4-FFF2-40B4-BE49-F238E27FC236}">
                    <a16:creationId xmlns:a16="http://schemas.microsoft.com/office/drawing/2014/main" id="{DED68D0F-DE1B-1D18-9465-116D59931BD4}"/>
                  </a:ext>
                </a:extLst>
              </p:cNvPr>
              <p:cNvSpPr txBox="1">
                <a:spLocks noRot="1" noChangeAspect="1" noMove="1" noResize="1" noEditPoints="1" noAdjustHandles="1" noChangeArrowheads="1" noChangeShapeType="1" noTextEdit="1"/>
              </p:cNvSpPr>
              <p:nvPr/>
            </p:nvSpPr>
            <p:spPr>
              <a:xfrm>
                <a:off x="5573379" y="2288177"/>
                <a:ext cx="6017987" cy="3647728"/>
              </a:xfrm>
              <a:prstGeom prst="rect">
                <a:avLst/>
              </a:prstGeom>
              <a:blipFill>
                <a:blip r:embed="rId5"/>
                <a:stretch>
                  <a:fillRect l="-1053" t="-5556" r="-1263"/>
                </a:stretch>
              </a:blipFill>
            </p:spPr>
            <p:txBody>
              <a:bodyPr/>
              <a:lstStyle/>
              <a:p>
                <a:r>
                  <a:rPr lang="es-ES_tradnl">
                    <a:noFill/>
                  </a:rPr>
                  <a:t> </a:t>
                </a:r>
              </a:p>
            </p:txBody>
          </p:sp>
        </mc:Fallback>
      </mc:AlternateContent>
      <p:sp>
        <p:nvSpPr>
          <p:cNvPr id="4" name="Rectangle 3">
            <a:extLst>
              <a:ext uri="{FF2B5EF4-FFF2-40B4-BE49-F238E27FC236}">
                <a16:creationId xmlns:a16="http://schemas.microsoft.com/office/drawing/2014/main" id="{D482F3B5-4ECE-3D3B-9AA5-E98B8C79E326}"/>
              </a:ext>
            </a:extLst>
          </p:cNvPr>
          <p:cNvSpPr/>
          <p:nvPr/>
        </p:nvSpPr>
        <p:spPr>
          <a:xfrm>
            <a:off x="5781040" y="4003040"/>
            <a:ext cx="2519680" cy="436880"/>
          </a:xfrm>
          <a:prstGeom prst="rect">
            <a:avLst/>
          </a:prstGeom>
          <a:noFill/>
          <a:ln w="38100">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06647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85246" y="2446599"/>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es lograr cada tanto moverse en dirección contraria al de descenso usando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3" name="Picture 2" descr="A screen shot of a computer code&#10;&#10;Description automatically generated">
            <a:extLst>
              <a:ext uri="{FF2B5EF4-FFF2-40B4-BE49-F238E27FC236}">
                <a16:creationId xmlns:a16="http://schemas.microsoft.com/office/drawing/2014/main" id="{56CC8738-25C2-F0C7-42B7-776E03BA5C93}"/>
              </a:ext>
            </a:extLst>
          </p:cNvPr>
          <p:cNvPicPr>
            <a:picLocks noChangeAspect="1"/>
          </p:cNvPicPr>
          <p:nvPr/>
        </p:nvPicPr>
        <p:blipFill rotWithShape="1">
          <a:blip r:embed="rId3"/>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1540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877476539"/>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11063</TotalTime>
  <Words>3481</Words>
  <Application>Microsoft Macintosh PowerPoint</Application>
  <PresentationFormat>Widescreen</PresentationFormat>
  <Paragraphs>517</Paragraphs>
  <Slides>46</Slides>
  <Notes>44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Arial</vt:lpstr>
      <vt:lpstr>Calibri</vt:lpstr>
      <vt:lpstr>Calisto MT</vt:lpstr>
      <vt:lpstr>Cambria Math</vt:lpstr>
      <vt:lpstr>CMTI9</vt:lpstr>
      <vt:lpstr>CMTT9</vt:lpstr>
      <vt:lpstr>NimbusRomNo9L</vt:lpstr>
      <vt:lpstr>Times</vt:lpstr>
      <vt:lpstr>Univers Condensed</vt:lpstr>
      <vt:lpstr>ChronicleVTI</vt:lpstr>
      <vt:lpstr>introducción a Aprendizaje automático</vt:lpstr>
      <vt:lpstr>Lo que vimos la clase anterior…</vt:lpstr>
      <vt:lpstr>Algoritmos de Búsqueda Local</vt:lpstr>
      <vt:lpstr>Algoritmos de Búsqueda Local</vt:lpstr>
      <vt:lpstr>Algoritmos de Búsqueda Local</vt:lpstr>
      <vt:lpstr>Algoritmos de Búsqueda Local</vt:lpstr>
      <vt:lpstr>Gradiente descendiente o Ascendente</vt:lpstr>
      <vt:lpstr>Simulated annealinG</vt:lpstr>
      <vt:lpstr>Búsqueda Local Beam</vt:lpstr>
      <vt:lpstr>Algoritmos genéticos</vt:lpstr>
      <vt:lpstr>Búsqueda en espacios continuos</vt:lpstr>
      <vt:lpstr>Aprendizaje Automático</vt:lpstr>
      <vt:lpstr>Aprendizaje Automático</vt:lpstr>
      <vt:lpstr>Aprendizaje Automático – Ejemplos</vt:lpstr>
      <vt:lpstr>Aprendizaje Automático – Ejemplos</vt:lpstr>
      <vt:lpstr>Aprendizaje Automático – Ejemplos</vt:lpstr>
      <vt:lpstr>Aprendizaje Automático – Ejemplos</vt:lpstr>
      <vt:lpstr>Aprendizaje Automático – Ejemplos</vt:lpstr>
      <vt:lpstr>Datos</vt:lpstr>
      <vt:lpstr>Datos</vt:lpstr>
      <vt:lpstr>Datos</vt:lpstr>
      <vt:lpstr>Datos</vt:lpstr>
      <vt:lpstr>Datos</vt:lpstr>
      <vt:lpstr>Datos</vt:lpstr>
      <vt:lpstr>Datos</vt:lpstr>
      <vt:lpstr>Datos</vt:lpstr>
      <vt:lpstr>Datos</vt:lpstr>
      <vt:lpstr>Formas de aprendizaje</vt:lpstr>
      <vt:lpstr>FORMAS DE APRENDIZAJE</vt:lpstr>
      <vt:lpstr>FORMAS DE APRENDIZAJE</vt:lpstr>
      <vt:lpstr>FORMAS DE APRENDIZAJE</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Aprendizaje supervisado</vt:lpstr>
      <vt:lpstr>Sesgo y Varianza</vt:lpstr>
      <vt:lpstr>Sesgo y Varianza</vt:lpstr>
      <vt:lpstr>Sesgo y Varianza</vt:lpstr>
      <vt:lpstr>Sesgo y Varianza</vt:lpstr>
      <vt:lpstr>Sesgo y Varianza</vt:lpstr>
      <vt:lpstr>Sesgo y Varianza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187</cp:revision>
  <dcterms:created xsi:type="dcterms:W3CDTF">2024-01-28T21:07:34Z</dcterms:created>
  <dcterms:modified xsi:type="dcterms:W3CDTF">2024-03-21T15:30:09Z</dcterms:modified>
</cp:coreProperties>
</file>

<file path=docProps/thumbnail.jpeg>
</file>